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9" r:id="rId1"/>
    <p:sldMasterId id="2147483991" r:id="rId2"/>
  </p:sldMasterIdLst>
  <p:notesMasterIdLst>
    <p:notesMasterId r:id="rId39"/>
  </p:notesMasterIdLst>
  <p:sldIdLst>
    <p:sldId id="531" r:id="rId3"/>
    <p:sldId id="527" r:id="rId4"/>
    <p:sldId id="526" r:id="rId5"/>
    <p:sldId id="553" r:id="rId6"/>
    <p:sldId id="508" r:id="rId7"/>
    <p:sldId id="552" r:id="rId8"/>
    <p:sldId id="528" r:id="rId9"/>
    <p:sldId id="540" r:id="rId10"/>
    <p:sldId id="541" r:id="rId11"/>
    <p:sldId id="568" r:id="rId12"/>
    <p:sldId id="489" r:id="rId13"/>
    <p:sldId id="490" r:id="rId14"/>
    <p:sldId id="491" r:id="rId15"/>
    <p:sldId id="562" r:id="rId16"/>
    <p:sldId id="563" r:id="rId17"/>
    <p:sldId id="565" r:id="rId18"/>
    <p:sldId id="492" r:id="rId19"/>
    <p:sldId id="569" r:id="rId20"/>
    <p:sldId id="556" r:id="rId21"/>
    <p:sldId id="493" r:id="rId22"/>
    <p:sldId id="547" r:id="rId23"/>
    <p:sldId id="571" r:id="rId24"/>
    <p:sldId id="554" r:id="rId25"/>
    <p:sldId id="560" r:id="rId26"/>
    <p:sldId id="561" r:id="rId27"/>
    <p:sldId id="532" r:id="rId28"/>
    <p:sldId id="533" r:id="rId29"/>
    <p:sldId id="574" r:id="rId30"/>
    <p:sldId id="555" r:id="rId31"/>
    <p:sldId id="557" r:id="rId32"/>
    <p:sldId id="570" r:id="rId33"/>
    <p:sldId id="566" r:id="rId34"/>
    <p:sldId id="567" r:id="rId35"/>
    <p:sldId id="573" r:id="rId36"/>
    <p:sldId id="546" r:id="rId37"/>
    <p:sldId id="545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Sylfae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Sylfae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Sylfae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Sylfae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Sylfae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Sylfae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Sylfae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Sylfae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Sylfae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D582C"/>
    <a:srgbClr val="339933"/>
    <a:srgbClr val="2007D9"/>
    <a:srgbClr val="7B6AFA"/>
    <a:srgbClr val="6600CC"/>
    <a:srgbClr val="FFFF00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79" autoAdjust="0"/>
    <p:restoredTop sz="99104" autoAdjust="0"/>
  </p:normalViewPr>
  <p:slideViewPr>
    <p:cSldViewPr>
      <p:cViewPr varScale="1">
        <p:scale>
          <a:sx n="69" d="100"/>
          <a:sy n="69" d="100"/>
        </p:scale>
        <p:origin x="-126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C6414A-3EAC-45E9-A6B2-D60538F0506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0312DE-9B61-4EDA-A0BA-A8D9D0E81884}">
      <dgm:prSet/>
      <dgm:spPr/>
      <dgm:t>
        <a:bodyPr/>
        <a:lstStyle/>
        <a:p>
          <a:pPr rtl="0"/>
          <a:r>
            <a:rPr lang="en-US" dirty="0"/>
            <a:t>Two major risks during fever</a:t>
          </a:r>
        </a:p>
      </dgm:t>
    </dgm:pt>
    <dgm:pt modelId="{8874CC2F-873C-4661-A479-79121539716B}" type="parTrans" cxnId="{498CF739-7A7F-40CC-BEEC-F6E9BE94C0A6}">
      <dgm:prSet/>
      <dgm:spPr/>
      <dgm:t>
        <a:bodyPr/>
        <a:lstStyle/>
        <a:p>
          <a:endParaRPr lang="en-US"/>
        </a:p>
      </dgm:t>
    </dgm:pt>
    <dgm:pt modelId="{E5734ABF-4CA7-4C9F-9A69-669B705AAB7D}" type="sibTrans" cxnId="{498CF739-7A7F-40CC-BEEC-F6E9BE94C0A6}">
      <dgm:prSet/>
      <dgm:spPr/>
      <dgm:t>
        <a:bodyPr/>
        <a:lstStyle/>
        <a:p>
          <a:endParaRPr lang="en-US"/>
        </a:p>
      </dgm:t>
    </dgm:pt>
    <dgm:pt modelId="{D1BBF07E-D69C-48A4-A740-9AC3B3FD8D60}">
      <dgm:prSet/>
      <dgm:spPr/>
      <dgm:t>
        <a:bodyPr/>
        <a:lstStyle/>
        <a:p>
          <a:pPr rtl="0"/>
          <a:r>
            <a:rPr lang="en-US" dirty="0"/>
            <a:t>Worsening of anemia</a:t>
          </a:r>
        </a:p>
      </dgm:t>
    </dgm:pt>
    <dgm:pt modelId="{985B0B03-EA58-431A-8C4E-241F412FC4AE}" type="parTrans" cxnId="{983F2705-28C6-45E5-BB98-601BFC7A0825}">
      <dgm:prSet/>
      <dgm:spPr/>
      <dgm:t>
        <a:bodyPr/>
        <a:lstStyle/>
        <a:p>
          <a:endParaRPr lang="en-US"/>
        </a:p>
      </dgm:t>
    </dgm:pt>
    <dgm:pt modelId="{076A062C-D9D2-4B40-A6D3-B14708C14126}" type="sibTrans" cxnId="{983F2705-28C6-45E5-BB98-601BFC7A0825}">
      <dgm:prSet/>
      <dgm:spPr/>
      <dgm:t>
        <a:bodyPr/>
        <a:lstStyle/>
        <a:p>
          <a:endParaRPr lang="en-US"/>
        </a:p>
      </dgm:t>
    </dgm:pt>
    <dgm:pt modelId="{8B7DD590-D1C4-4A49-8FAD-86AA36ABD9CD}">
      <dgm:prSet/>
      <dgm:spPr/>
      <dgm:t>
        <a:bodyPr/>
        <a:lstStyle/>
        <a:p>
          <a:pPr rtl="0"/>
          <a:r>
            <a:rPr lang="en-US" dirty="0"/>
            <a:t>Serious sepsis</a:t>
          </a:r>
        </a:p>
      </dgm:t>
    </dgm:pt>
    <dgm:pt modelId="{8E788A53-6876-4A6A-B4AC-71D6F58B7D93}" type="parTrans" cxnId="{9606B155-2F54-4E75-B0B7-6E06F0EA3173}">
      <dgm:prSet/>
      <dgm:spPr/>
      <dgm:t>
        <a:bodyPr/>
        <a:lstStyle/>
        <a:p>
          <a:endParaRPr lang="en-US"/>
        </a:p>
      </dgm:t>
    </dgm:pt>
    <dgm:pt modelId="{48469893-6FB9-4C23-B346-94837DBDB855}" type="sibTrans" cxnId="{9606B155-2F54-4E75-B0B7-6E06F0EA3173}">
      <dgm:prSet/>
      <dgm:spPr/>
      <dgm:t>
        <a:bodyPr/>
        <a:lstStyle/>
        <a:p>
          <a:endParaRPr lang="en-US"/>
        </a:p>
      </dgm:t>
    </dgm:pt>
    <dgm:pt modelId="{4A2EC23A-9109-46C3-8FF9-2DAE9678E544}">
      <dgm:prSet/>
      <dgm:spPr/>
      <dgm:t>
        <a:bodyPr/>
        <a:lstStyle/>
        <a:p>
          <a:pPr rtl="0"/>
          <a:r>
            <a:rPr lang="en-US" dirty="0"/>
            <a:t>During the clinic or ER visits</a:t>
          </a:r>
        </a:p>
      </dgm:t>
    </dgm:pt>
    <dgm:pt modelId="{1A1B62F5-BA0A-407B-B886-F309662A5F03}" type="parTrans" cxnId="{5A5B62CE-3539-433B-B177-B68BBC2CD213}">
      <dgm:prSet/>
      <dgm:spPr/>
      <dgm:t>
        <a:bodyPr/>
        <a:lstStyle/>
        <a:p>
          <a:endParaRPr lang="en-US"/>
        </a:p>
      </dgm:t>
    </dgm:pt>
    <dgm:pt modelId="{9D722537-1B90-45DE-82EA-509F1FC11F51}" type="sibTrans" cxnId="{5A5B62CE-3539-433B-B177-B68BBC2CD213}">
      <dgm:prSet/>
      <dgm:spPr/>
      <dgm:t>
        <a:bodyPr/>
        <a:lstStyle/>
        <a:p>
          <a:endParaRPr lang="en-US"/>
        </a:p>
      </dgm:t>
    </dgm:pt>
    <dgm:pt modelId="{CAF602BC-A5B8-4284-9EA8-386C768BA3AF}">
      <dgm:prSet/>
      <dgm:spPr/>
      <dgm:t>
        <a:bodyPr/>
        <a:lstStyle/>
        <a:p>
          <a:pPr rtl="0"/>
          <a:r>
            <a:rPr lang="en-US" dirty="0"/>
            <a:t>Check hemoglobin, reticulocyte count and bilirubin</a:t>
          </a:r>
        </a:p>
      </dgm:t>
    </dgm:pt>
    <dgm:pt modelId="{29AD14E6-C1B7-4644-A6CA-59DEEB2F0BDF}" type="parTrans" cxnId="{46B38DFF-43CD-47BD-B542-1128A31769C7}">
      <dgm:prSet/>
      <dgm:spPr/>
      <dgm:t>
        <a:bodyPr/>
        <a:lstStyle/>
        <a:p>
          <a:endParaRPr lang="en-US"/>
        </a:p>
      </dgm:t>
    </dgm:pt>
    <dgm:pt modelId="{05B30A04-71B9-49C1-A366-3325BCC2F38C}" type="sibTrans" cxnId="{46B38DFF-43CD-47BD-B542-1128A31769C7}">
      <dgm:prSet/>
      <dgm:spPr/>
      <dgm:t>
        <a:bodyPr/>
        <a:lstStyle/>
        <a:p>
          <a:endParaRPr lang="en-US"/>
        </a:p>
      </dgm:t>
    </dgm:pt>
    <dgm:pt modelId="{7B36EA5B-27A2-4660-9AA7-90085313A18C}">
      <dgm:prSet/>
      <dgm:spPr/>
      <dgm:t>
        <a:bodyPr/>
        <a:lstStyle/>
        <a:p>
          <a:pPr rtl="0"/>
          <a:r>
            <a:rPr lang="en-US" dirty="0"/>
            <a:t>Admit for observation or transfusion if the hemoglobin low</a:t>
          </a:r>
        </a:p>
      </dgm:t>
    </dgm:pt>
    <dgm:pt modelId="{D71A6E83-005C-4B92-9120-DCFBE3F0440F}" type="parTrans" cxnId="{55D5ECF0-D211-413B-999F-266C841F90E4}">
      <dgm:prSet/>
      <dgm:spPr/>
      <dgm:t>
        <a:bodyPr/>
        <a:lstStyle/>
        <a:p>
          <a:endParaRPr lang="en-US"/>
        </a:p>
      </dgm:t>
    </dgm:pt>
    <dgm:pt modelId="{896BF131-8FAA-4C88-91C1-23E70E694FE5}" type="sibTrans" cxnId="{55D5ECF0-D211-413B-999F-266C841F90E4}">
      <dgm:prSet/>
      <dgm:spPr/>
      <dgm:t>
        <a:bodyPr/>
        <a:lstStyle/>
        <a:p>
          <a:endParaRPr lang="en-US"/>
        </a:p>
      </dgm:t>
    </dgm:pt>
    <dgm:pt modelId="{ACA1EB4F-C761-436A-9AC4-6B2850439D20}">
      <dgm:prSet/>
      <dgm:spPr/>
      <dgm:t>
        <a:bodyPr/>
        <a:lstStyle/>
        <a:p>
          <a:pPr rtl="0"/>
          <a:r>
            <a:rPr lang="en-US" dirty="0"/>
            <a:t>Antibiotic treatment may be needed</a:t>
          </a:r>
        </a:p>
      </dgm:t>
    </dgm:pt>
    <dgm:pt modelId="{7E2DFCDB-4A7C-460C-85F7-5C2B2EA611F9}" type="parTrans" cxnId="{790BB36D-F082-4AD2-98B1-4143F876D563}">
      <dgm:prSet/>
      <dgm:spPr/>
      <dgm:t>
        <a:bodyPr/>
        <a:lstStyle/>
        <a:p>
          <a:endParaRPr lang="en-US"/>
        </a:p>
      </dgm:t>
    </dgm:pt>
    <dgm:pt modelId="{FB5DBD27-0EE1-4113-95EA-FE811A837435}" type="sibTrans" cxnId="{790BB36D-F082-4AD2-98B1-4143F876D563}">
      <dgm:prSet/>
      <dgm:spPr/>
      <dgm:t>
        <a:bodyPr/>
        <a:lstStyle/>
        <a:p>
          <a:endParaRPr lang="en-US"/>
        </a:p>
      </dgm:t>
    </dgm:pt>
    <dgm:pt modelId="{8B0C5F87-01B2-4326-8FE2-ED818591E3E5}">
      <dgm:prSet/>
      <dgm:spPr/>
      <dgm:t>
        <a:bodyPr/>
        <a:lstStyle/>
        <a:p>
          <a:pPr rtl="0"/>
          <a:r>
            <a:rPr lang="en-US" dirty="0" err="1"/>
            <a:t>Splenectomized</a:t>
          </a:r>
          <a:r>
            <a:rPr lang="en-US" dirty="0"/>
            <a:t> patients with a fever </a:t>
          </a:r>
        </a:p>
      </dgm:t>
    </dgm:pt>
    <dgm:pt modelId="{CA5598B2-D95D-4AC9-871E-26C226340725}" type="parTrans" cxnId="{A88C78D4-3313-4AEB-967C-53B9211A3EB6}">
      <dgm:prSet/>
      <dgm:spPr/>
      <dgm:t>
        <a:bodyPr/>
        <a:lstStyle/>
        <a:p>
          <a:endParaRPr lang="en-US"/>
        </a:p>
      </dgm:t>
    </dgm:pt>
    <dgm:pt modelId="{80D8875F-771F-4382-AAF7-3EDAB13A1B7E}" type="sibTrans" cxnId="{A88C78D4-3313-4AEB-967C-53B9211A3EB6}">
      <dgm:prSet/>
      <dgm:spPr/>
      <dgm:t>
        <a:bodyPr/>
        <a:lstStyle/>
        <a:p>
          <a:endParaRPr lang="en-US"/>
        </a:p>
      </dgm:t>
    </dgm:pt>
    <dgm:pt modelId="{E710B6CA-5DF1-4183-965C-8546B5E5EA61}">
      <dgm:prSet/>
      <dgm:spPr/>
      <dgm:t>
        <a:bodyPr/>
        <a:lstStyle/>
        <a:p>
          <a:pPr rtl="0"/>
          <a:r>
            <a:rPr lang="en-US" dirty="0"/>
            <a:t>Should be seen on the same day </a:t>
          </a:r>
        </a:p>
      </dgm:t>
    </dgm:pt>
    <dgm:pt modelId="{D312B3E4-3C68-461B-8D95-8A63167CF2C5}" type="parTrans" cxnId="{ED05CB18-CBCF-42A6-9076-B1A377A35E8A}">
      <dgm:prSet/>
      <dgm:spPr/>
      <dgm:t>
        <a:bodyPr/>
        <a:lstStyle/>
        <a:p>
          <a:endParaRPr lang="en-US"/>
        </a:p>
      </dgm:t>
    </dgm:pt>
    <dgm:pt modelId="{EBCE6B19-5B83-430C-8E0D-F317362EF6FB}" type="sibTrans" cxnId="{ED05CB18-CBCF-42A6-9076-B1A377A35E8A}">
      <dgm:prSet/>
      <dgm:spPr/>
      <dgm:t>
        <a:bodyPr/>
        <a:lstStyle/>
        <a:p>
          <a:endParaRPr lang="en-US"/>
        </a:p>
      </dgm:t>
    </dgm:pt>
    <dgm:pt modelId="{07D67B80-650F-4EE0-B6D0-F180E73E45DC}">
      <dgm:prSet/>
      <dgm:spPr/>
      <dgm:t>
        <a:bodyPr/>
        <a:lstStyle/>
        <a:p>
          <a:pPr rtl="0"/>
          <a:r>
            <a:rPr lang="en-US" dirty="0"/>
            <a:t>Given a dose of intravenous antibiotic, admission recommended</a:t>
          </a:r>
        </a:p>
      </dgm:t>
    </dgm:pt>
    <dgm:pt modelId="{255A405F-37C7-4F0F-B7A6-44A88794128E}" type="parTrans" cxnId="{C5076AB8-0FDD-4308-94D5-B49327BC769D}">
      <dgm:prSet/>
      <dgm:spPr/>
      <dgm:t>
        <a:bodyPr/>
        <a:lstStyle/>
        <a:p>
          <a:endParaRPr lang="en-US"/>
        </a:p>
      </dgm:t>
    </dgm:pt>
    <dgm:pt modelId="{3E1E004A-F3F7-499D-8417-3007133E5E83}" type="sibTrans" cxnId="{C5076AB8-0FDD-4308-94D5-B49327BC769D}">
      <dgm:prSet/>
      <dgm:spPr/>
      <dgm:t>
        <a:bodyPr/>
        <a:lstStyle/>
        <a:p>
          <a:endParaRPr lang="en-US"/>
        </a:p>
      </dgm:t>
    </dgm:pt>
    <dgm:pt modelId="{09C8F5A8-5C3C-48C3-AE39-70739B7EEC7D}" type="pres">
      <dgm:prSet presAssocID="{59C6414A-3EAC-45E9-A6B2-D60538F050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6EF06F-989A-41D9-A309-DCB0202FACA1}" type="pres">
      <dgm:prSet presAssocID="{860312DE-9B61-4EDA-A0BA-A8D9D0E8188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2E2A66-1AA8-4435-8B07-DBA570317D9C}" type="pres">
      <dgm:prSet presAssocID="{860312DE-9B61-4EDA-A0BA-A8D9D0E81884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75B19-1057-4198-BF8B-4E7E2489E253}" type="pres">
      <dgm:prSet presAssocID="{4A2EC23A-9109-46C3-8FF9-2DAE9678E54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9F549D-620E-4C28-A295-EF4FC2262A90}" type="pres">
      <dgm:prSet presAssocID="{4A2EC23A-9109-46C3-8FF9-2DAE9678E544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4F0D91-9934-40E1-B977-C769255351B6}" type="pres">
      <dgm:prSet presAssocID="{8B0C5F87-01B2-4326-8FE2-ED818591E3E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99F3F-CE0E-46C3-8BC9-475975CD16C1}" type="pres">
      <dgm:prSet presAssocID="{8B0C5F87-01B2-4326-8FE2-ED818591E3E5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5B62CE-3539-433B-B177-B68BBC2CD213}" srcId="{59C6414A-3EAC-45E9-A6B2-D60538F05060}" destId="{4A2EC23A-9109-46C3-8FF9-2DAE9678E544}" srcOrd="1" destOrd="0" parTransId="{1A1B62F5-BA0A-407B-B886-F309662A5F03}" sibTransId="{9D722537-1B90-45DE-82EA-509F1FC11F51}"/>
    <dgm:cxn modelId="{346548BB-F9F3-4AF2-A374-6BC866D480F6}" type="presOf" srcId="{59C6414A-3EAC-45E9-A6B2-D60538F05060}" destId="{09C8F5A8-5C3C-48C3-AE39-70739B7EEC7D}" srcOrd="0" destOrd="0" presId="urn:microsoft.com/office/officeart/2005/8/layout/vList2"/>
    <dgm:cxn modelId="{498CF739-7A7F-40CC-BEEC-F6E9BE94C0A6}" srcId="{59C6414A-3EAC-45E9-A6B2-D60538F05060}" destId="{860312DE-9B61-4EDA-A0BA-A8D9D0E81884}" srcOrd="0" destOrd="0" parTransId="{8874CC2F-873C-4661-A479-79121539716B}" sibTransId="{E5734ABF-4CA7-4C9F-9A69-669B705AAB7D}"/>
    <dgm:cxn modelId="{B67703F3-0F5C-451C-A8BB-B44B06C3B902}" type="presOf" srcId="{07D67B80-650F-4EE0-B6D0-F180E73E45DC}" destId="{D7599F3F-CE0E-46C3-8BC9-475975CD16C1}" srcOrd="0" destOrd="1" presId="urn:microsoft.com/office/officeart/2005/8/layout/vList2"/>
    <dgm:cxn modelId="{41C28246-A086-4A95-ADC1-03A31686BA50}" type="presOf" srcId="{E710B6CA-5DF1-4183-965C-8546B5E5EA61}" destId="{D7599F3F-CE0E-46C3-8BC9-475975CD16C1}" srcOrd="0" destOrd="0" presId="urn:microsoft.com/office/officeart/2005/8/layout/vList2"/>
    <dgm:cxn modelId="{9606B155-2F54-4E75-B0B7-6E06F0EA3173}" srcId="{860312DE-9B61-4EDA-A0BA-A8D9D0E81884}" destId="{8B7DD590-D1C4-4A49-8FAD-86AA36ABD9CD}" srcOrd="1" destOrd="0" parTransId="{8E788A53-6876-4A6A-B4AC-71D6F58B7D93}" sibTransId="{48469893-6FB9-4C23-B346-94837DBDB855}"/>
    <dgm:cxn modelId="{6A1A0054-BC52-46F3-ABBA-7E4197DE0A6F}" type="presOf" srcId="{ACA1EB4F-C761-436A-9AC4-6B2850439D20}" destId="{1A9F549D-620E-4C28-A295-EF4FC2262A90}" srcOrd="0" destOrd="2" presId="urn:microsoft.com/office/officeart/2005/8/layout/vList2"/>
    <dgm:cxn modelId="{3EC9611C-7C91-4164-83DF-2ADF4A641A20}" type="presOf" srcId="{860312DE-9B61-4EDA-A0BA-A8D9D0E81884}" destId="{C26EF06F-989A-41D9-A309-DCB0202FACA1}" srcOrd="0" destOrd="0" presId="urn:microsoft.com/office/officeart/2005/8/layout/vList2"/>
    <dgm:cxn modelId="{E4625DBC-797F-45BF-A629-4CCE267718FE}" type="presOf" srcId="{7B36EA5B-27A2-4660-9AA7-90085313A18C}" destId="{1A9F549D-620E-4C28-A295-EF4FC2262A90}" srcOrd="0" destOrd="1" presId="urn:microsoft.com/office/officeart/2005/8/layout/vList2"/>
    <dgm:cxn modelId="{55D5ECF0-D211-413B-999F-266C841F90E4}" srcId="{4A2EC23A-9109-46C3-8FF9-2DAE9678E544}" destId="{7B36EA5B-27A2-4660-9AA7-90085313A18C}" srcOrd="1" destOrd="0" parTransId="{D71A6E83-005C-4B92-9120-DCFBE3F0440F}" sibTransId="{896BF131-8FAA-4C88-91C1-23E70E694FE5}"/>
    <dgm:cxn modelId="{983F2705-28C6-45E5-BB98-601BFC7A0825}" srcId="{860312DE-9B61-4EDA-A0BA-A8D9D0E81884}" destId="{D1BBF07E-D69C-48A4-A740-9AC3B3FD8D60}" srcOrd="0" destOrd="0" parTransId="{985B0B03-EA58-431A-8C4E-241F412FC4AE}" sibTransId="{076A062C-D9D2-4B40-A6D3-B14708C14126}"/>
    <dgm:cxn modelId="{74888B70-D261-4438-8ABE-16A94C9A8B45}" type="presOf" srcId="{CAF602BC-A5B8-4284-9EA8-386C768BA3AF}" destId="{1A9F549D-620E-4C28-A295-EF4FC2262A90}" srcOrd="0" destOrd="0" presId="urn:microsoft.com/office/officeart/2005/8/layout/vList2"/>
    <dgm:cxn modelId="{790BB36D-F082-4AD2-98B1-4143F876D563}" srcId="{4A2EC23A-9109-46C3-8FF9-2DAE9678E544}" destId="{ACA1EB4F-C761-436A-9AC4-6B2850439D20}" srcOrd="2" destOrd="0" parTransId="{7E2DFCDB-4A7C-460C-85F7-5C2B2EA611F9}" sibTransId="{FB5DBD27-0EE1-4113-95EA-FE811A837435}"/>
    <dgm:cxn modelId="{02969DB9-388A-418A-A037-64A2263831DB}" type="presOf" srcId="{4A2EC23A-9109-46C3-8FF9-2DAE9678E544}" destId="{0E075B19-1057-4198-BF8B-4E7E2489E253}" srcOrd="0" destOrd="0" presId="urn:microsoft.com/office/officeart/2005/8/layout/vList2"/>
    <dgm:cxn modelId="{0FF29F3C-0819-4941-8959-0F4705A5C56C}" type="presOf" srcId="{8B0C5F87-01B2-4326-8FE2-ED818591E3E5}" destId="{BE4F0D91-9934-40E1-B977-C769255351B6}" srcOrd="0" destOrd="0" presId="urn:microsoft.com/office/officeart/2005/8/layout/vList2"/>
    <dgm:cxn modelId="{118FD0DD-B6DB-4D1E-8F37-391E32968370}" type="presOf" srcId="{D1BBF07E-D69C-48A4-A740-9AC3B3FD8D60}" destId="{202E2A66-1AA8-4435-8B07-DBA570317D9C}" srcOrd="0" destOrd="0" presId="urn:microsoft.com/office/officeart/2005/8/layout/vList2"/>
    <dgm:cxn modelId="{ED05CB18-CBCF-42A6-9076-B1A377A35E8A}" srcId="{8B0C5F87-01B2-4326-8FE2-ED818591E3E5}" destId="{E710B6CA-5DF1-4183-965C-8546B5E5EA61}" srcOrd="0" destOrd="0" parTransId="{D312B3E4-3C68-461B-8D95-8A63167CF2C5}" sibTransId="{EBCE6B19-5B83-430C-8E0D-F317362EF6FB}"/>
    <dgm:cxn modelId="{46B38DFF-43CD-47BD-B542-1128A31769C7}" srcId="{4A2EC23A-9109-46C3-8FF9-2DAE9678E544}" destId="{CAF602BC-A5B8-4284-9EA8-386C768BA3AF}" srcOrd="0" destOrd="0" parTransId="{29AD14E6-C1B7-4644-A6CA-59DEEB2F0BDF}" sibTransId="{05B30A04-71B9-49C1-A366-3325BCC2F38C}"/>
    <dgm:cxn modelId="{C5076AB8-0FDD-4308-94D5-B49327BC769D}" srcId="{8B0C5F87-01B2-4326-8FE2-ED818591E3E5}" destId="{07D67B80-650F-4EE0-B6D0-F180E73E45DC}" srcOrd="1" destOrd="0" parTransId="{255A405F-37C7-4F0F-B7A6-44A88794128E}" sibTransId="{3E1E004A-F3F7-499D-8417-3007133E5E83}"/>
    <dgm:cxn modelId="{A88C78D4-3313-4AEB-967C-53B9211A3EB6}" srcId="{59C6414A-3EAC-45E9-A6B2-D60538F05060}" destId="{8B0C5F87-01B2-4326-8FE2-ED818591E3E5}" srcOrd="2" destOrd="0" parTransId="{CA5598B2-D95D-4AC9-871E-26C226340725}" sibTransId="{80D8875F-771F-4382-AAF7-3EDAB13A1B7E}"/>
    <dgm:cxn modelId="{5BF9ECB5-F63C-4706-A108-7DD8E5742906}" type="presOf" srcId="{8B7DD590-D1C4-4A49-8FAD-86AA36ABD9CD}" destId="{202E2A66-1AA8-4435-8B07-DBA570317D9C}" srcOrd="0" destOrd="1" presId="urn:microsoft.com/office/officeart/2005/8/layout/vList2"/>
    <dgm:cxn modelId="{EAF6AB05-64C5-4152-A0A8-1275678893E4}" type="presParOf" srcId="{09C8F5A8-5C3C-48C3-AE39-70739B7EEC7D}" destId="{C26EF06F-989A-41D9-A309-DCB0202FACA1}" srcOrd="0" destOrd="0" presId="urn:microsoft.com/office/officeart/2005/8/layout/vList2"/>
    <dgm:cxn modelId="{CF95613A-1D39-48B4-9FD3-FB3FE03FC531}" type="presParOf" srcId="{09C8F5A8-5C3C-48C3-AE39-70739B7EEC7D}" destId="{202E2A66-1AA8-4435-8B07-DBA570317D9C}" srcOrd="1" destOrd="0" presId="urn:microsoft.com/office/officeart/2005/8/layout/vList2"/>
    <dgm:cxn modelId="{AADCDA09-5C7A-406C-9DA5-81F31E449C7F}" type="presParOf" srcId="{09C8F5A8-5C3C-48C3-AE39-70739B7EEC7D}" destId="{0E075B19-1057-4198-BF8B-4E7E2489E253}" srcOrd="2" destOrd="0" presId="urn:microsoft.com/office/officeart/2005/8/layout/vList2"/>
    <dgm:cxn modelId="{53A10D05-B5B7-4A79-8735-668B6AFF2BA2}" type="presParOf" srcId="{09C8F5A8-5C3C-48C3-AE39-70739B7EEC7D}" destId="{1A9F549D-620E-4C28-A295-EF4FC2262A90}" srcOrd="3" destOrd="0" presId="urn:microsoft.com/office/officeart/2005/8/layout/vList2"/>
    <dgm:cxn modelId="{4C96889E-3E72-4F69-9688-D493C554D84A}" type="presParOf" srcId="{09C8F5A8-5C3C-48C3-AE39-70739B7EEC7D}" destId="{BE4F0D91-9934-40E1-B977-C769255351B6}" srcOrd="4" destOrd="0" presId="urn:microsoft.com/office/officeart/2005/8/layout/vList2"/>
    <dgm:cxn modelId="{4BD9B406-1A79-4400-8868-F5339DFC1F0C}" type="presParOf" srcId="{09C8F5A8-5C3C-48C3-AE39-70739B7EEC7D}" destId="{D7599F3F-CE0E-46C3-8BC9-475975CD16C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2D274B-112B-48C4-A2BB-BA7FF387D5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4A424F-CC8F-44EB-8029-87397EBE2DE7}">
      <dgm:prSet/>
      <dgm:spPr/>
      <dgm:t>
        <a:bodyPr/>
        <a:lstStyle/>
        <a:p>
          <a:pPr rtl="0"/>
          <a:r>
            <a:rPr lang="en-US" dirty="0"/>
            <a:t>Review laboratory results </a:t>
          </a:r>
        </a:p>
      </dgm:t>
    </dgm:pt>
    <dgm:pt modelId="{8CD9D959-0ADF-491C-8728-2ABE8C7BCD7F}" type="parTrans" cxnId="{48290044-961A-453D-9944-2B92EE9336AC}">
      <dgm:prSet/>
      <dgm:spPr/>
      <dgm:t>
        <a:bodyPr/>
        <a:lstStyle/>
        <a:p>
          <a:endParaRPr lang="en-US"/>
        </a:p>
      </dgm:t>
    </dgm:pt>
    <dgm:pt modelId="{614A860A-3539-4E8A-8666-D2B8AD2BBCC6}" type="sibTrans" cxnId="{48290044-961A-453D-9944-2B92EE9336AC}">
      <dgm:prSet/>
      <dgm:spPr/>
      <dgm:t>
        <a:bodyPr/>
        <a:lstStyle/>
        <a:p>
          <a:endParaRPr lang="en-US"/>
        </a:p>
      </dgm:t>
    </dgm:pt>
    <dgm:pt modelId="{2050BB0B-7889-43B5-97AF-C7DF05FC9F95}">
      <dgm:prSet/>
      <dgm:spPr/>
      <dgm:t>
        <a:bodyPr/>
        <a:lstStyle/>
        <a:p>
          <a:pPr rtl="0"/>
          <a:r>
            <a:rPr lang="en-US" dirty="0"/>
            <a:t>Hematological</a:t>
          </a:r>
        </a:p>
      </dgm:t>
    </dgm:pt>
    <dgm:pt modelId="{167C7789-2409-457A-AD83-C8349F90A931}" type="parTrans" cxnId="{BFDBA716-2DA9-4DF0-8ECE-246081E5898B}">
      <dgm:prSet/>
      <dgm:spPr/>
      <dgm:t>
        <a:bodyPr/>
        <a:lstStyle/>
        <a:p>
          <a:endParaRPr lang="en-US"/>
        </a:p>
      </dgm:t>
    </dgm:pt>
    <dgm:pt modelId="{498C9271-C2D9-4A9B-8CFD-B7A175E9E3BF}" type="sibTrans" cxnId="{BFDBA716-2DA9-4DF0-8ECE-246081E5898B}">
      <dgm:prSet/>
      <dgm:spPr/>
      <dgm:t>
        <a:bodyPr/>
        <a:lstStyle/>
        <a:p>
          <a:endParaRPr lang="en-US"/>
        </a:p>
      </dgm:t>
    </dgm:pt>
    <dgm:pt modelId="{B0B95D7B-DDAF-4172-AACC-844A6C7D9C19}">
      <dgm:prSet/>
      <dgm:spPr/>
      <dgm:t>
        <a:bodyPr/>
        <a:lstStyle/>
        <a:p>
          <a:pPr rtl="0"/>
          <a:r>
            <a:rPr lang="en-US" dirty="0"/>
            <a:t>Electrophoresis </a:t>
          </a:r>
        </a:p>
      </dgm:t>
    </dgm:pt>
    <dgm:pt modelId="{F93BC8F6-AE4D-46F0-A3AD-F3B146DE5E36}" type="parTrans" cxnId="{48E6385C-C3A2-40F3-902B-5830A00FB673}">
      <dgm:prSet/>
      <dgm:spPr/>
      <dgm:t>
        <a:bodyPr/>
        <a:lstStyle/>
        <a:p>
          <a:endParaRPr lang="en-US"/>
        </a:p>
      </dgm:t>
    </dgm:pt>
    <dgm:pt modelId="{D076248C-6751-426F-8FFB-B12B30292186}" type="sibTrans" cxnId="{48E6385C-C3A2-40F3-902B-5830A00FB673}">
      <dgm:prSet/>
      <dgm:spPr/>
      <dgm:t>
        <a:bodyPr/>
        <a:lstStyle/>
        <a:p>
          <a:endParaRPr lang="en-US"/>
        </a:p>
      </dgm:t>
    </dgm:pt>
    <dgm:pt modelId="{77A38982-4759-40DF-BB6B-9D980306B4B1}">
      <dgm:prSet/>
      <dgm:spPr/>
      <dgm:t>
        <a:bodyPr/>
        <a:lstStyle/>
        <a:p>
          <a:pPr rtl="0"/>
          <a:r>
            <a:rPr lang="en-US" dirty="0"/>
            <a:t>DNA tests</a:t>
          </a:r>
        </a:p>
      </dgm:t>
    </dgm:pt>
    <dgm:pt modelId="{505211A6-ED65-4F0D-903A-AFBECF85BA67}" type="parTrans" cxnId="{1E50A827-5B8D-4C0A-8DEF-D8A4262AA1B9}">
      <dgm:prSet/>
      <dgm:spPr/>
      <dgm:t>
        <a:bodyPr/>
        <a:lstStyle/>
        <a:p>
          <a:endParaRPr lang="en-US"/>
        </a:p>
      </dgm:t>
    </dgm:pt>
    <dgm:pt modelId="{6483B7E7-0D6E-4704-AA3A-7201C15320C3}" type="sibTrans" cxnId="{1E50A827-5B8D-4C0A-8DEF-D8A4262AA1B9}">
      <dgm:prSet/>
      <dgm:spPr/>
      <dgm:t>
        <a:bodyPr/>
        <a:lstStyle/>
        <a:p>
          <a:endParaRPr lang="en-US"/>
        </a:p>
      </dgm:t>
    </dgm:pt>
    <dgm:pt modelId="{9D33D962-A183-4F22-9209-54FB5D05095D}">
      <dgm:prSet/>
      <dgm:spPr/>
      <dgm:t>
        <a:bodyPr/>
        <a:lstStyle/>
        <a:p>
          <a:pPr rtl="0"/>
          <a:r>
            <a:rPr lang="en-US" dirty="0"/>
            <a:t>Counseling</a:t>
          </a:r>
        </a:p>
      </dgm:t>
    </dgm:pt>
    <dgm:pt modelId="{ED08F486-2C08-45B9-AF67-428B09EA8638}" type="parTrans" cxnId="{63FCD032-55CF-48F7-9C56-F881DBA2BC9C}">
      <dgm:prSet/>
      <dgm:spPr/>
      <dgm:t>
        <a:bodyPr/>
        <a:lstStyle/>
        <a:p>
          <a:endParaRPr lang="en-US"/>
        </a:p>
      </dgm:t>
    </dgm:pt>
    <dgm:pt modelId="{F39FCE44-08B2-4286-89A8-2E1F8E16B993}" type="sibTrans" cxnId="{63FCD032-55CF-48F7-9C56-F881DBA2BC9C}">
      <dgm:prSet/>
      <dgm:spPr/>
      <dgm:t>
        <a:bodyPr/>
        <a:lstStyle/>
        <a:p>
          <a:endParaRPr lang="en-US"/>
        </a:p>
      </dgm:t>
    </dgm:pt>
    <dgm:pt modelId="{0B957633-1FED-4475-91AE-048550240314}">
      <dgm:prSet/>
      <dgm:spPr/>
      <dgm:t>
        <a:bodyPr/>
        <a:lstStyle/>
        <a:p>
          <a:pPr rtl="0"/>
          <a:r>
            <a:rPr lang="en-US" dirty="0"/>
            <a:t>Discuss probable outcome and uncertainties</a:t>
          </a:r>
        </a:p>
      </dgm:t>
    </dgm:pt>
    <dgm:pt modelId="{7D66733E-BF10-4561-80D7-035210569B12}" type="parTrans" cxnId="{CE724B6B-5F4B-4F01-900D-2C84508123FC}">
      <dgm:prSet/>
      <dgm:spPr/>
      <dgm:t>
        <a:bodyPr/>
        <a:lstStyle/>
        <a:p>
          <a:endParaRPr lang="en-US"/>
        </a:p>
      </dgm:t>
    </dgm:pt>
    <dgm:pt modelId="{2785E2A9-D717-47CE-9276-E1D4A1A8C3BB}" type="sibTrans" cxnId="{CE724B6B-5F4B-4F01-900D-2C84508123FC}">
      <dgm:prSet/>
      <dgm:spPr/>
      <dgm:t>
        <a:bodyPr/>
        <a:lstStyle/>
        <a:p>
          <a:endParaRPr lang="en-US"/>
        </a:p>
      </dgm:t>
    </dgm:pt>
    <dgm:pt modelId="{87A18A9F-08B6-477F-BF54-04F0318B27CA}">
      <dgm:prSet/>
      <dgm:spPr/>
      <dgm:t>
        <a:bodyPr/>
        <a:lstStyle/>
        <a:p>
          <a:pPr rtl="0"/>
          <a:r>
            <a:rPr lang="en-US" dirty="0"/>
            <a:t>Stress that close follow up is essential to make informed decisions</a:t>
          </a:r>
        </a:p>
      </dgm:t>
    </dgm:pt>
    <dgm:pt modelId="{704EDD83-9BE4-464C-94A8-B9A168554176}" type="parTrans" cxnId="{9735E8EB-38DC-4D6A-94DB-65792B91FA53}">
      <dgm:prSet/>
      <dgm:spPr/>
      <dgm:t>
        <a:bodyPr/>
        <a:lstStyle/>
        <a:p>
          <a:endParaRPr lang="en-US"/>
        </a:p>
      </dgm:t>
    </dgm:pt>
    <dgm:pt modelId="{EA08CC2A-E170-403D-BDF3-6AF63C6DF5C6}" type="sibTrans" cxnId="{9735E8EB-38DC-4D6A-94DB-65792B91FA53}">
      <dgm:prSet/>
      <dgm:spPr/>
      <dgm:t>
        <a:bodyPr/>
        <a:lstStyle/>
        <a:p>
          <a:endParaRPr lang="en-US"/>
        </a:p>
      </dgm:t>
    </dgm:pt>
    <dgm:pt modelId="{ED1DD2A4-68A1-4099-9A92-24BEBBFFE3F8}">
      <dgm:prSet/>
      <dgm:spPr/>
      <dgm:t>
        <a:bodyPr/>
        <a:lstStyle/>
        <a:p>
          <a:pPr rtl="0"/>
          <a:r>
            <a:rPr lang="en-US" dirty="0"/>
            <a:t>Introduce the care team</a:t>
          </a:r>
        </a:p>
      </dgm:t>
    </dgm:pt>
    <dgm:pt modelId="{23EBAA84-2B3E-4F75-86CC-2EEFD8635F59}" type="parTrans" cxnId="{2C807993-FE26-442A-906D-68D67D4ADA68}">
      <dgm:prSet/>
      <dgm:spPr/>
      <dgm:t>
        <a:bodyPr/>
        <a:lstStyle/>
        <a:p>
          <a:endParaRPr lang="en-US"/>
        </a:p>
      </dgm:t>
    </dgm:pt>
    <dgm:pt modelId="{8F864968-E62F-47A1-93DB-2283F35CA22F}" type="sibTrans" cxnId="{2C807993-FE26-442A-906D-68D67D4ADA68}">
      <dgm:prSet/>
      <dgm:spPr/>
      <dgm:t>
        <a:bodyPr/>
        <a:lstStyle/>
        <a:p>
          <a:endParaRPr lang="en-US"/>
        </a:p>
      </dgm:t>
    </dgm:pt>
    <dgm:pt modelId="{88A3B5C2-F6D8-4293-8FA6-4AB72F53B171}">
      <dgm:prSet/>
      <dgm:spPr/>
      <dgm:t>
        <a:bodyPr/>
        <a:lstStyle/>
        <a:p>
          <a:pPr rtl="0"/>
          <a:r>
            <a:rPr lang="en-US" dirty="0"/>
            <a:t>Physician, </a:t>
          </a:r>
          <a:r>
            <a:rPr lang="en-US" dirty="0" smtClean="0"/>
            <a:t>Nurse, </a:t>
          </a:r>
          <a:r>
            <a:rPr lang="en-US" dirty="0"/>
            <a:t>Social </a:t>
          </a:r>
          <a:r>
            <a:rPr lang="en-US" dirty="0" smtClean="0"/>
            <a:t>Worker etc</a:t>
          </a:r>
          <a:endParaRPr lang="en-US" dirty="0"/>
        </a:p>
      </dgm:t>
    </dgm:pt>
    <dgm:pt modelId="{02F1A3FB-C445-4A8B-9A5D-C88972EC2A2C}" type="parTrans" cxnId="{3A58D59F-6FAD-4265-B525-F66496BC63A9}">
      <dgm:prSet/>
      <dgm:spPr/>
      <dgm:t>
        <a:bodyPr/>
        <a:lstStyle/>
        <a:p>
          <a:endParaRPr lang="en-US"/>
        </a:p>
      </dgm:t>
    </dgm:pt>
    <dgm:pt modelId="{1FBC7E9A-355F-429C-AFE5-FB8141DEBF1A}" type="sibTrans" cxnId="{3A58D59F-6FAD-4265-B525-F66496BC63A9}">
      <dgm:prSet/>
      <dgm:spPr/>
      <dgm:t>
        <a:bodyPr/>
        <a:lstStyle/>
        <a:p>
          <a:endParaRPr lang="en-US"/>
        </a:p>
      </dgm:t>
    </dgm:pt>
    <dgm:pt modelId="{6F18FAD8-5575-4E5E-B8C2-3032CB5C3946}">
      <dgm:prSet/>
      <dgm:spPr/>
      <dgm:t>
        <a:bodyPr/>
        <a:lstStyle/>
        <a:p>
          <a:pPr rtl="0"/>
          <a:r>
            <a:rPr lang="en-US" dirty="0"/>
            <a:t>Provide support</a:t>
          </a:r>
        </a:p>
      </dgm:t>
    </dgm:pt>
    <dgm:pt modelId="{57BBDCBD-91AC-42AA-8A63-C09CAD6C4277}" type="parTrans" cxnId="{9C4A2F80-B391-43BA-92CD-2CA41345D6E0}">
      <dgm:prSet/>
      <dgm:spPr/>
      <dgm:t>
        <a:bodyPr/>
        <a:lstStyle/>
        <a:p>
          <a:endParaRPr lang="en-US"/>
        </a:p>
      </dgm:t>
    </dgm:pt>
    <dgm:pt modelId="{ECB91DDE-6993-45FD-8B7D-8D2D906F77B6}" type="sibTrans" cxnId="{9C4A2F80-B391-43BA-92CD-2CA41345D6E0}">
      <dgm:prSet/>
      <dgm:spPr/>
      <dgm:t>
        <a:bodyPr/>
        <a:lstStyle/>
        <a:p>
          <a:endParaRPr lang="en-US"/>
        </a:p>
      </dgm:t>
    </dgm:pt>
    <dgm:pt modelId="{CAADADA1-56CA-4891-821B-2F20C613B8BA}">
      <dgm:prSet/>
      <dgm:spPr/>
      <dgm:t>
        <a:bodyPr/>
        <a:lstStyle/>
        <a:p>
          <a:pPr rtl="0"/>
          <a:r>
            <a:rPr lang="en-US" dirty="0" smtClean="0"/>
            <a:t>Establish  baseline  evaluation</a:t>
          </a:r>
          <a:endParaRPr lang="en-US" dirty="0"/>
        </a:p>
      </dgm:t>
    </dgm:pt>
    <dgm:pt modelId="{AADD9BA0-F629-49F3-8AE2-1FDF4B30F295}" type="parTrans" cxnId="{13C77CF1-8EC4-40BD-9459-45F40C7ADD1A}">
      <dgm:prSet/>
      <dgm:spPr/>
      <dgm:t>
        <a:bodyPr/>
        <a:lstStyle/>
        <a:p>
          <a:endParaRPr lang="en-US"/>
        </a:p>
      </dgm:t>
    </dgm:pt>
    <dgm:pt modelId="{1C655907-28C0-4681-94B7-9B7FE04BAC36}" type="sibTrans" cxnId="{13C77CF1-8EC4-40BD-9459-45F40C7ADD1A}">
      <dgm:prSet/>
      <dgm:spPr/>
      <dgm:t>
        <a:bodyPr/>
        <a:lstStyle/>
        <a:p>
          <a:endParaRPr lang="en-US"/>
        </a:p>
      </dgm:t>
    </dgm:pt>
    <dgm:pt modelId="{4EADE4FF-0B12-4DCE-B346-BAE28029E72A}" type="pres">
      <dgm:prSet presAssocID="{D02D274B-112B-48C4-A2BB-BA7FF387D5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D32DA7-CA7F-4106-B328-18B608C9D851}" type="pres">
      <dgm:prSet presAssocID="{9D4A424F-CC8F-44EB-8029-87397EBE2DE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1D7E50-61AF-4E75-BD76-8D31DA84791E}" type="pres">
      <dgm:prSet presAssocID="{9D4A424F-CC8F-44EB-8029-87397EBE2DE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6E72E0-D889-46FC-B071-0210B9255C75}" type="pres">
      <dgm:prSet presAssocID="{CAADADA1-56CA-4891-821B-2F20C613B8B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3E5414-BD0B-4223-8626-AD21B3689226}" type="pres">
      <dgm:prSet presAssocID="{1C655907-28C0-4681-94B7-9B7FE04BAC36}" presName="spacer" presStyleCnt="0"/>
      <dgm:spPr/>
    </dgm:pt>
    <dgm:pt modelId="{35F9C31C-DFC2-42F0-B43A-15E9E5F574A5}" type="pres">
      <dgm:prSet presAssocID="{9D33D962-A183-4F22-9209-54FB5D05095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0026E2-7947-44B4-95B4-F1267A07B49F}" type="pres">
      <dgm:prSet presAssocID="{9D33D962-A183-4F22-9209-54FB5D05095D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E1733F-609A-4BDD-A09D-83ACD92C74DC}" type="pres">
      <dgm:prSet presAssocID="{ED1DD2A4-68A1-4099-9A92-24BEBBFFE3F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1F8DCB-DCB7-4BE1-81AE-35402206EB4A}" type="pres">
      <dgm:prSet presAssocID="{ED1DD2A4-68A1-4099-9A92-24BEBBFFE3F8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E31914-520D-4F9F-9C99-932D904FD5EE}" type="presOf" srcId="{88A3B5C2-F6D8-4293-8FA6-4AB72F53B171}" destId="{4B1F8DCB-DCB7-4BE1-81AE-35402206EB4A}" srcOrd="0" destOrd="0" presId="urn:microsoft.com/office/officeart/2005/8/layout/vList2"/>
    <dgm:cxn modelId="{3A58D59F-6FAD-4265-B525-F66496BC63A9}" srcId="{ED1DD2A4-68A1-4099-9A92-24BEBBFFE3F8}" destId="{88A3B5C2-F6D8-4293-8FA6-4AB72F53B171}" srcOrd="0" destOrd="0" parTransId="{02F1A3FB-C445-4A8B-9A5D-C88972EC2A2C}" sibTransId="{1FBC7E9A-355F-429C-AFE5-FB8141DEBF1A}"/>
    <dgm:cxn modelId="{FB1BEC70-7874-450A-A82C-66B30CE677F7}" type="presOf" srcId="{0B957633-1FED-4475-91AE-048550240314}" destId="{8F0026E2-7947-44B4-95B4-F1267A07B49F}" srcOrd="0" destOrd="0" presId="urn:microsoft.com/office/officeart/2005/8/layout/vList2"/>
    <dgm:cxn modelId="{8C5BC5BB-C5C3-4347-ADEE-618216C386AE}" type="presOf" srcId="{D02D274B-112B-48C4-A2BB-BA7FF387D596}" destId="{4EADE4FF-0B12-4DCE-B346-BAE28029E72A}" srcOrd="0" destOrd="0" presId="urn:microsoft.com/office/officeart/2005/8/layout/vList2"/>
    <dgm:cxn modelId="{63FCD032-55CF-48F7-9C56-F881DBA2BC9C}" srcId="{D02D274B-112B-48C4-A2BB-BA7FF387D596}" destId="{9D33D962-A183-4F22-9209-54FB5D05095D}" srcOrd="2" destOrd="0" parTransId="{ED08F486-2C08-45B9-AF67-428B09EA8638}" sibTransId="{F39FCE44-08B2-4286-89A8-2E1F8E16B993}"/>
    <dgm:cxn modelId="{CE724B6B-5F4B-4F01-900D-2C84508123FC}" srcId="{9D33D962-A183-4F22-9209-54FB5D05095D}" destId="{0B957633-1FED-4475-91AE-048550240314}" srcOrd="0" destOrd="0" parTransId="{7D66733E-BF10-4561-80D7-035210569B12}" sibTransId="{2785E2A9-D717-47CE-9276-E1D4A1A8C3BB}"/>
    <dgm:cxn modelId="{FB18CD4C-4194-494F-B406-E29A9EE526E4}" type="presOf" srcId="{CAADADA1-56CA-4891-821B-2F20C613B8BA}" destId="{746E72E0-D889-46FC-B071-0210B9255C75}" srcOrd="0" destOrd="0" presId="urn:microsoft.com/office/officeart/2005/8/layout/vList2"/>
    <dgm:cxn modelId="{2C807993-FE26-442A-906D-68D67D4ADA68}" srcId="{D02D274B-112B-48C4-A2BB-BA7FF387D596}" destId="{ED1DD2A4-68A1-4099-9A92-24BEBBFFE3F8}" srcOrd="3" destOrd="0" parTransId="{23EBAA84-2B3E-4F75-86CC-2EEFD8635F59}" sibTransId="{8F864968-E62F-47A1-93DB-2283F35CA22F}"/>
    <dgm:cxn modelId="{B5D43619-9329-499A-AD74-40B5EB75C68C}" type="presOf" srcId="{9D33D962-A183-4F22-9209-54FB5D05095D}" destId="{35F9C31C-DFC2-42F0-B43A-15E9E5F574A5}" srcOrd="0" destOrd="0" presId="urn:microsoft.com/office/officeart/2005/8/layout/vList2"/>
    <dgm:cxn modelId="{9735E8EB-38DC-4D6A-94DB-65792B91FA53}" srcId="{0B957633-1FED-4475-91AE-048550240314}" destId="{87A18A9F-08B6-477F-BF54-04F0318B27CA}" srcOrd="0" destOrd="0" parTransId="{704EDD83-9BE4-464C-94A8-B9A168554176}" sibTransId="{EA08CC2A-E170-403D-BDF3-6AF63C6DF5C6}"/>
    <dgm:cxn modelId="{ADFC0F72-CCD4-487C-95F2-ED87298713EC}" type="presOf" srcId="{B0B95D7B-DDAF-4172-AACC-844A6C7D9C19}" destId="{7C1D7E50-61AF-4E75-BD76-8D31DA84791E}" srcOrd="0" destOrd="1" presId="urn:microsoft.com/office/officeart/2005/8/layout/vList2"/>
    <dgm:cxn modelId="{6CA1C02C-1BDB-48D9-A966-6D938B0E2329}" type="presOf" srcId="{87A18A9F-08B6-477F-BF54-04F0318B27CA}" destId="{8F0026E2-7947-44B4-95B4-F1267A07B49F}" srcOrd="0" destOrd="1" presId="urn:microsoft.com/office/officeart/2005/8/layout/vList2"/>
    <dgm:cxn modelId="{1E50A827-5B8D-4C0A-8DEF-D8A4262AA1B9}" srcId="{9D4A424F-CC8F-44EB-8029-87397EBE2DE7}" destId="{77A38982-4759-40DF-BB6B-9D980306B4B1}" srcOrd="2" destOrd="0" parTransId="{505211A6-ED65-4F0D-903A-AFBECF85BA67}" sibTransId="{6483B7E7-0D6E-4704-AA3A-7201C15320C3}"/>
    <dgm:cxn modelId="{48290044-961A-453D-9944-2B92EE9336AC}" srcId="{D02D274B-112B-48C4-A2BB-BA7FF387D596}" destId="{9D4A424F-CC8F-44EB-8029-87397EBE2DE7}" srcOrd="0" destOrd="0" parTransId="{8CD9D959-0ADF-491C-8728-2ABE8C7BCD7F}" sibTransId="{614A860A-3539-4E8A-8666-D2B8AD2BBCC6}"/>
    <dgm:cxn modelId="{BA6CC613-FD1A-4FCA-AF5D-813C9A382212}" type="presOf" srcId="{6F18FAD8-5575-4E5E-B8C2-3032CB5C3946}" destId="{4B1F8DCB-DCB7-4BE1-81AE-35402206EB4A}" srcOrd="0" destOrd="1" presId="urn:microsoft.com/office/officeart/2005/8/layout/vList2"/>
    <dgm:cxn modelId="{D81BBF2E-D7D7-42B7-8743-2D566A7BD765}" type="presOf" srcId="{2050BB0B-7889-43B5-97AF-C7DF05FC9F95}" destId="{7C1D7E50-61AF-4E75-BD76-8D31DA84791E}" srcOrd="0" destOrd="0" presId="urn:microsoft.com/office/officeart/2005/8/layout/vList2"/>
    <dgm:cxn modelId="{B5BD5AB1-FC9B-4FE5-9D74-4F1E5C2C2C0F}" type="presOf" srcId="{ED1DD2A4-68A1-4099-9A92-24BEBBFFE3F8}" destId="{BFE1733F-609A-4BDD-A09D-83ACD92C74DC}" srcOrd="0" destOrd="0" presId="urn:microsoft.com/office/officeart/2005/8/layout/vList2"/>
    <dgm:cxn modelId="{FE61390C-AF81-4970-B047-D4C6F06E24D9}" type="presOf" srcId="{9D4A424F-CC8F-44EB-8029-87397EBE2DE7}" destId="{EBD32DA7-CA7F-4106-B328-18B608C9D851}" srcOrd="0" destOrd="0" presId="urn:microsoft.com/office/officeart/2005/8/layout/vList2"/>
    <dgm:cxn modelId="{13C77CF1-8EC4-40BD-9459-45F40C7ADD1A}" srcId="{D02D274B-112B-48C4-A2BB-BA7FF387D596}" destId="{CAADADA1-56CA-4891-821B-2F20C613B8BA}" srcOrd="1" destOrd="0" parTransId="{AADD9BA0-F629-49F3-8AE2-1FDF4B30F295}" sibTransId="{1C655907-28C0-4681-94B7-9B7FE04BAC36}"/>
    <dgm:cxn modelId="{9C4A2F80-B391-43BA-92CD-2CA41345D6E0}" srcId="{ED1DD2A4-68A1-4099-9A92-24BEBBFFE3F8}" destId="{6F18FAD8-5575-4E5E-B8C2-3032CB5C3946}" srcOrd="1" destOrd="0" parTransId="{57BBDCBD-91AC-42AA-8A63-C09CAD6C4277}" sibTransId="{ECB91DDE-6993-45FD-8B7D-8D2D906F77B6}"/>
    <dgm:cxn modelId="{BFDBA716-2DA9-4DF0-8ECE-246081E5898B}" srcId="{9D4A424F-CC8F-44EB-8029-87397EBE2DE7}" destId="{2050BB0B-7889-43B5-97AF-C7DF05FC9F95}" srcOrd="0" destOrd="0" parTransId="{167C7789-2409-457A-AD83-C8349F90A931}" sibTransId="{498C9271-C2D9-4A9B-8CFD-B7A175E9E3BF}"/>
    <dgm:cxn modelId="{0605C06B-464B-468B-B311-CEF24359AB51}" type="presOf" srcId="{77A38982-4759-40DF-BB6B-9D980306B4B1}" destId="{7C1D7E50-61AF-4E75-BD76-8D31DA84791E}" srcOrd="0" destOrd="2" presId="urn:microsoft.com/office/officeart/2005/8/layout/vList2"/>
    <dgm:cxn modelId="{48E6385C-C3A2-40F3-902B-5830A00FB673}" srcId="{9D4A424F-CC8F-44EB-8029-87397EBE2DE7}" destId="{B0B95D7B-DDAF-4172-AACC-844A6C7D9C19}" srcOrd="1" destOrd="0" parTransId="{F93BC8F6-AE4D-46F0-A3AD-F3B146DE5E36}" sibTransId="{D076248C-6751-426F-8FFB-B12B30292186}"/>
    <dgm:cxn modelId="{F08A7957-3D48-4E10-80AD-9F6CFB3BC110}" type="presParOf" srcId="{4EADE4FF-0B12-4DCE-B346-BAE28029E72A}" destId="{EBD32DA7-CA7F-4106-B328-18B608C9D851}" srcOrd="0" destOrd="0" presId="urn:microsoft.com/office/officeart/2005/8/layout/vList2"/>
    <dgm:cxn modelId="{082E29D7-B08A-41B9-B85F-2EF20804E46C}" type="presParOf" srcId="{4EADE4FF-0B12-4DCE-B346-BAE28029E72A}" destId="{7C1D7E50-61AF-4E75-BD76-8D31DA84791E}" srcOrd="1" destOrd="0" presId="urn:microsoft.com/office/officeart/2005/8/layout/vList2"/>
    <dgm:cxn modelId="{731B565C-3879-4681-AD70-BDCFD4BC3234}" type="presParOf" srcId="{4EADE4FF-0B12-4DCE-B346-BAE28029E72A}" destId="{746E72E0-D889-46FC-B071-0210B9255C75}" srcOrd="2" destOrd="0" presId="urn:microsoft.com/office/officeart/2005/8/layout/vList2"/>
    <dgm:cxn modelId="{1D7D55F6-4A30-4C06-B4B9-B9C8147AE9F1}" type="presParOf" srcId="{4EADE4FF-0B12-4DCE-B346-BAE28029E72A}" destId="{643E5414-BD0B-4223-8626-AD21B3689226}" srcOrd="3" destOrd="0" presId="urn:microsoft.com/office/officeart/2005/8/layout/vList2"/>
    <dgm:cxn modelId="{B1096F20-ED59-428E-A959-8A5D00836606}" type="presParOf" srcId="{4EADE4FF-0B12-4DCE-B346-BAE28029E72A}" destId="{35F9C31C-DFC2-42F0-B43A-15E9E5F574A5}" srcOrd="4" destOrd="0" presId="urn:microsoft.com/office/officeart/2005/8/layout/vList2"/>
    <dgm:cxn modelId="{E1B8AC89-CE0E-4F6D-8A37-A62DC066E2D4}" type="presParOf" srcId="{4EADE4FF-0B12-4DCE-B346-BAE28029E72A}" destId="{8F0026E2-7947-44B4-95B4-F1267A07B49F}" srcOrd="5" destOrd="0" presId="urn:microsoft.com/office/officeart/2005/8/layout/vList2"/>
    <dgm:cxn modelId="{264D8858-E2B5-423C-B79B-2BA117CDE9A7}" type="presParOf" srcId="{4EADE4FF-0B12-4DCE-B346-BAE28029E72A}" destId="{BFE1733F-609A-4BDD-A09D-83ACD92C74DC}" srcOrd="6" destOrd="0" presId="urn:microsoft.com/office/officeart/2005/8/layout/vList2"/>
    <dgm:cxn modelId="{5CC69AEC-1815-4317-839B-D26F6AAB00FB}" type="presParOf" srcId="{4EADE4FF-0B12-4DCE-B346-BAE28029E72A}" destId="{4B1F8DCB-DCB7-4BE1-81AE-35402206EB4A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6EF06F-989A-41D9-A309-DCB0202FACA1}">
      <dsp:nvSpPr>
        <dsp:cNvPr id="0" name=""/>
        <dsp:cNvSpPr/>
      </dsp:nvSpPr>
      <dsp:spPr>
        <a:xfrm>
          <a:off x="0" y="169114"/>
          <a:ext cx="8065294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Two major risks during fever</a:t>
          </a:r>
        </a:p>
      </dsp:txBody>
      <dsp:txXfrm>
        <a:off x="0" y="169114"/>
        <a:ext cx="8065294" cy="743535"/>
      </dsp:txXfrm>
    </dsp:sp>
    <dsp:sp modelId="{202E2A66-1AA8-4435-8B07-DBA570317D9C}">
      <dsp:nvSpPr>
        <dsp:cNvPr id="0" name=""/>
        <dsp:cNvSpPr/>
      </dsp:nvSpPr>
      <dsp:spPr>
        <a:xfrm>
          <a:off x="0" y="912649"/>
          <a:ext cx="8065294" cy="834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73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/>
            <a:t>Worsening of anemia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/>
            <a:t>Serious sepsis</a:t>
          </a:r>
        </a:p>
      </dsp:txBody>
      <dsp:txXfrm>
        <a:off x="0" y="912649"/>
        <a:ext cx="8065294" cy="834210"/>
      </dsp:txXfrm>
    </dsp:sp>
    <dsp:sp modelId="{0E075B19-1057-4198-BF8B-4E7E2489E253}">
      <dsp:nvSpPr>
        <dsp:cNvPr id="0" name=""/>
        <dsp:cNvSpPr/>
      </dsp:nvSpPr>
      <dsp:spPr>
        <a:xfrm>
          <a:off x="0" y="1746859"/>
          <a:ext cx="8065294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During the clinic or ER visits</a:t>
          </a:r>
        </a:p>
      </dsp:txBody>
      <dsp:txXfrm>
        <a:off x="0" y="1746859"/>
        <a:ext cx="8065294" cy="743535"/>
      </dsp:txXfrm>
    </dsp:sp>
    <dsp:sp modelId="{1A9F549D-620E-4C28-A295-EF4FC2262A90}">
      <dsp:nvSpPr>
        <dsp:cNvPr id="0" name=""/>
        <dsp:cNvSpPr/>
      </dsp:nvSpPr>
      <dsp:spPr>
        <a:xfrm>
          <a:off x="0" y="2490394"/>
          <a:ext cx="8065294" cy="1251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73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/>
            <a:t>Check hemoglobin, reticulocyte count and bilirubin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/>
            <a:t>Admit for observation or transfusion if the hemoglobin low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/>
            <a:t>Antibiotic treatment may be needed</a:t>
          </a:r>
        </a:p>
      </dsp:txBody>
      <dsp:txXfrm>
        <a:off x="0" y="2490394"/>
        <a:ext cx="8065294" cy="1251315"/>
      </dsp:txXfrm>
    </dsp:sp>
    <dsp:sp modelId="{BE4F0D91-9934-40E1-B977-C769255351B6}">
      <dsp:nvSpPr>
        <dsp:cNvPr id="0" name=""/>
        <dsp:cNvSpPr/>
      </dsp:nvSpPr>
      <dsp:spPr>
        <a:xfrm>
          <a:off x="0" y="3741709"/>
          <a:ext cx="8065294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/>
            <a:t>Splenectomized</a:t>
          </a:r>
          <a:r>
            <a:rPr lang="en-US" sz="3100" kern="1200" dirty="0"/>
            <a:t> patients with a fever </a:t>
          </a:r>
        </a:p>
      </dsp:txBody>
      <dsp:txXfrm>
        <a:off x="0" y="3741709"/>
        <a:ext cx="8065294" cy="743535"/>
      </dsp:txXfrm>
    </dsp:sp>
    <dsp:sp modelId="{D7599F3F-CE0E-46C3-8BC9-475975CD16C1}">
      <dsp:nvSpPr>
        <dsp:cNvPr id="0" name=""/>
        <dsp:cNvSpPr/>
      </dsp:nvSpPr>
      <dsp:spPr>
        <a:xfrm>
          <a:off x="0" y="4485244"/>
          <a:ext cx="8065294" cy="118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73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/>
            <a:t>Should be seen on the same day 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400" kern="1200" dirty="0"/>
            <a:t>Given a dose of intravenous antibiotic, admission recommended</a:t>
          </a:r>
        </a:p>
      </dsp:txBody>
      <dsp:txXfrm>
        <a:off x="0" y="4485244"/>
        <a:ext cx="8065294" cy="11871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D32DA7-CA7F-4106-B328-18B608C9D851}">
      <dsp:nvSpPr>
        <dsp:cNvPr id="0" name=""/>
        <dsp:cNvSpPr/>
      </dsp:nvSpPr>
      <dsp:spPr>
        <a:xfrm>
          <a:off x="0" y="29554"/>
          <a:ext cx="78867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Review laboratory results </a:t>
          </a:r>
        </a:p>
      </dsp:txBody>
      <dsp:txXfrm>
        <a:off x="0" y="29554"/>
        <a:ext cx="7886700" cy="599625"/>
      </dsp:txXfrm>
    </dsp:sp>
    <dsp:sp modelId="{7C1D7E50-61AF-4E75-BD76-8D31DA84791E}">
      <dsp:nvSpPr>
        <dsp:cNvPr id="0" name=""/>
        <dsp:cNvSpPr/>
      </dsp:nvSpPr>
      <dsp:spPr>
        <a:xfrm>
          <a:off x="0" y="629179"/>
          <a:ext cx="7886700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Hematological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Electrophoresis 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DNA tests</a:t>
          </a:r>
        </a:p>
      </dsp:txBody>
      <dsp:txXfrm>
        <a:off x="0" y="629179"/>
        <a:ext cx="7886700" cy="1035000"/>
      </dsp:txXfrm>
    </dsp:sp>
    <dsp:sp modelId="{746E72E0-D889-46FC-B071-0210B9255C75}">
      <dsp:nvSpPr>
        <dsp:cNvPr id="0" name=""/>
        <dsp:cNvSpPr/>
      </dsp:nvSpPr>
      <dsp:spPr>
        <a:xfrm>
          <a:off x="0" y="1664179"/>
          <a:ext cx="78867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Establish  baseline  evaluation</a:t>
          </a:r>
          <a:endParaRPr lang="en-US" sz="2500" kern="1200" dirty="0"/>
        </a:p>
      </dsp:txBody>
      <dsp:txXfrm>
        <a:off x="0" y="1664179"/>
        <a:ext cx="7886700" cy="599625"/>
      </dsp:txXfrm>
    </dsp:sp>
    <dsp:sp modelId="{35F9C31C-DFC2-42F0-B43A-15E9E5F574A5}">
      <dsp:nvSpPr>
        <dsp:cNvPr id="0" name=""/>
        <dsp:cNvSpPr/>
      </dsp:nvSpPr>
      <dsp:spPr>
        <a:xfrm>
          <a:off x="0" y="2335804"/>
          <a:ext cx="78867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Counseling</a:t>
          </a:r>
        </a:p>
      </dsp:txBody>
      <dsp:txXfrm>
        <a:off x="0" y="2335804"/>
        <a:ext cx="7886700" cy="599625"/>
      </dsp:txXfrm>
    </dsp:sp>
    <dsp:sp modelId="{8F0026E2-7947-44B4-95B4-F1267A07B49F}">
      <dsp:nvSpPr>
        <dsp:cNvPr id="0" name=""/>
        <dsp:cNvSpPr/>
      </dsp:nvSpPr>
      <dsp:spPr>
        <a:xfrm>
          <a:off x="0" y="2935429"/>
          <a:ext cx="7886700" cy="685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Discuss probable outcome and uncertainties</a:t>
          </a:r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Stress that close follow up is essential to make informed decisions</a:t>
          </a:r>
        </a:p>
      </dsp:txBody>
      <dsp:txXfrm>
        <a:off x="0" y="2935429"/>
        <a:ext cx="7886700" cy="685687"/>
      </dsp:txXfrm>
    </dsp:sp>
    <dsp:sp modelId="{BFE1733F-609A-4BDD-A09D-83ACD92C74DC}">
      <dsp:nvSpPr>
        <dsp:cNvPr id="0" name=""/>
        <dsp:cNvSpPr/>
      </dsp:nvSpPr>
      <dsp:spPr>
        <a:xfrm>
          <a:off x="0" y="3621117"/>
          <a:ext cx="7886700" cy="5996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Introduce the care team</a:t>
          </a:r>
        </a:p>
      </dsp:txBody>
      <dsp:txXfrm>
        <a:off x="0" y="3621117"/>
        <a:ext cx="7886700" cy="599625"/>
      </dsp:txXfrm>
    </dsp:sp>
    <dsp:sp modelId="{4B1F8DCB-DCB7-4BE1-81AE-35402206EB4A}">
      <dsp:nvSpPr>
        <dsp:cNvPr id="0" name=""/>
        <dsp:cNvSpPr/>
      </dsp:nvSpPr>
      <dsp:spPr>
        <a:xfrm>
          <a:off x="0" y="4220742"/>
          <a:ext cx="7886700" cy="685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Physician, </a:t>
          </a:r>
          <a:r>
            <a:rPr lang="en-US" sz="2000" kern="1200" dirty="0" smtClean="0"/>
            <a:t>Nurse, </a:t>
          </a:r>
          <a:r>
            <a:rPr lang="en-US" sz="2000" kern="1200" dirty="0"/>
            <a:t>Social </a:t>
          </a:r>
          <a:r>
            <a:rPr lang="en-US" sz="2000" kern="1200" dirty="0" smtClean="0"/>
            <a:t>Worker etc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/>
            <a:t>Provide support</a:t>
          </a:r>
        </a:p>
      </dsp:txBody>
      <dsp:txXfrm>
        <a:off x="0" y="4220742"/>
        <a:ext cx="7886700" cy="685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C99E136-4AFF-42AB-BCD4-00EA9C9F3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1684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>
              <a:latin typeface="Times" pitchFamily="-84" charset="0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3FDADB-2ED1-470C-BB21-A69E30AA6296}" type="slidenum">
              <a:rPr lang="en-AU" altLang="en-US"/>
              <a:pPr/>
              <a:t>4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>
              <a:latin typeface="Times" pitchFamily="-84" charset="0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3FDADB-2ED1-470C-BB21-A69E30AA6296}" type="slidenum">
              <a:rPr lang="en-AU" altLang="en-US"/>
              <a:pPr/>
              <a:t>5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>
              <a:latin typeface="Times" pitchFamily="-84" charset="0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3FDADB-2ED1-470C-BB21-A69E30AA6296}" type="slidenum">
              <a:rPr lang="en-AU" altLang="en-US"/>
              <a:pPr/>
              <a:t>6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5F660F-B5D3-4A72-850D-0FB2FC6ADB65}" type="slidenum">
              <a:rPr lang="en-US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>
              <a:cs typeface="Arial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3212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i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Splenectomized TI had the highest</a:t>
            </a:r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A5CBA0-10BA-45A1-837E-32994E72FD6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A19E9-F9EB-445E-A965-DDD5D3C1AE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6FCFF-8770-4217-A7AC-3BA458DC2E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72995-CD75-4133-B406-A111DDEF1D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A19E9-F9EB-445E-A965-DDD5D3C1AE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31123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544DC-7021-40A6-A71F-449FBA1460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3273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9CC1F8-4FDE-49AA-BE48-9D43C4F6A6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81959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5C9-694D-4200-A6DA-97634C059A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7787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31910-998C-4036-9196-78CE70BF81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6922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895D3C-BB74-4E0D-8ED3-C8205D6D47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39367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C49A4-0166-40DE-91BA-115D0FF489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2292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38F8BDF-3662-4EC4-B557-2E1BE7B070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58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544DC-7021-40A6-A71F-449FBA1460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C3897-53C7-4FE3-B429-4D2918D7DF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82722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6FCFF-8770-4217-A7AC-3BA458DC2E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1202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72995-CD75-4133-B406-A111DDEF1D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282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9CC1F8-4FDE-49AA-BE48-9D43C4F6A6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5C9-694D-4200-A6DA-97634C059A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31910-998C-4036-9196-78CE70BF81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895D3C-BB74-4E0D-8ED3-C8205D6D47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C49A4-0166-40DE-91BA-115D0FF489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F8BDF-3662-4EC4-B557-2E1BE7B070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C3897-53C7-4FE3-B429-4D2918D7DF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06E57A-26FA-4C0F-BE1D-4E51DC4C3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06E57A-26FA-4C0F-BE1D-4E51DC4C3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1460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topics/medicine-and-dentistry/adverse-event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8C6E698C-8155-4B8B-BDC9-B7299772B5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81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1714" y="643467"/>
            <a:ext cx="5379365" cy="5054008"/>
          </a:xfrm>
        </p:spPr>
        <p:txBody>
          <a:bodyPr anchor="ctr">
            <a:normAutofit/>
          </a:bodyPr>
          <a:lstStyle/>
          <a:p>
            <a:r>
              <a:rPr lang="en-US" sz="570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Overview of the Management of Thalassemia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17474" y="643467"/>
            <a:ext cx="2483892" cy="5054008"/>
          </a:xfrm>
        </p:spPr>
        <p:txBody>
          <a:bodyPr anchor="ctr">
            <a:normAutofit/>
          </a:bodyPr>
          <a:lstStyle/>
          <a:p>
            <a:pPr algn="r"/>
            <a:r>
              <a:rPr lang="en-US">
                <a:solidFill>
                  <a:schemeClr val="tx1"/>
                </a:solidFill>
              </a:rPr>
              <a:t>Prof. Manzur Morshed FCPS, MRCP</a:t>
            </a:r>
          </a:p>
          <a:p>
            <a:pPr algn="r"/>
            <a:r>
              <a:rPr lang="en-US">
                <a:solidFill>
                  <a:schemeClr val="tx1"/>
                </a:solidFill>
              </a:rPr>
              <a:t>Adviser, BTF</a:t>
            </a:r>
          </a:p>
          <a:p>
            <a:pPr algn="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09525C9A-1972-4836-BA7A-706C946EF4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031539" y="1570271"/>
            <a:ext cx="0" cy="3200400"/>
          </a:xfrm>
          <a:prstGeom prst="line">
            <a:avLst/>
          </a:prstGeom>
          <a:ln w="31750">
            <a:solidFill>
              <a:schemeClr val="accent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05250E5-90D0-4E41-B9BD-FF661DE540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81" y="6336792"/>
            <a:ext cx="9141619" cy="52120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2" y="124287"/>
            <a:ext cx="8079581" cy="70476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ndalus" pitchFamily="18" charset="-78"/>
                <a:cs typeface="Andalus" pitchFamily="18" charset="-78"/>
              </a:rPr>
              <a:t>Management of Fever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46895042"/>
              </p:ext>
            </p:extLst>
          </p:nvPr>
        </p:nvGraphicFramePr>
        <p:xfrm>
          <a:off x="514349" y="796398"/>
          <a:ext cx="8065294" cy="5841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04141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Drugs to reduce the need for transfusion in beta thalassemia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increase </a:t>
            </a:r>
            <a:r>
              <a:rPr lang="en-US" dirty="0" err="1"/>
              <a:t>Hb</a:t>
            </a:r>
            <a:r>
              <a:rPr lang="en-US" dirty="0"/>
              <a:t>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Induction of Fetal </a:t>
            </a:r>
            <a:r>
              <a:rPr lang="en-US" dirty="0" err="1"/>
              <a:t>Hb</a:t>
            </a:r>
            <a:r>
              <a:rPr lang="en-US" dirty="0"/>
              <a:t> (</a:t>
            </a:r>
            <a:r>
              <a:rPr lang="el-GR" dirty="0"/>
              <a:t>α</a:t>
            </a:r>
            <a:r>
              <a:rPr lang="el-GR" baseline="-25000" dirty="0"/>
              <a:t>2</a:t>
            </a:r>
            <a:r>
              <a:rPr lang="el-GR" dirty="0"/>
              <a:t>γ</a:t>
            </a:r>
            <a:r>
              <a:rPr lang="el-GR" baseline="-25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Hydroxyurea</a:t>
            </a:r>
            <a:r>
              <a:rPr lang="en-US" dirty="0"/>
              <a:t> (DNA-binding drug) </a:t>
            </a:r>
          </a:p>
          <a:p>
            <a:pPr lvl="1"/>
            <a:r>
              <a:rPr lang="en-US" dirty="0"/>
              <a:t>Thalidomide</a:t>
            </a:r>
          </a:p>
          <a:p>
            <a:pPr lvl="1"/>
            <a:r>
              <a:rPr lang="en-US" dirty="0" err="1"/>
              <a:t>histone</a:t>
            </a:r>
            <a:r>
              <a:rPr lang="en-US" dirty="0"/>
              <a:t> </a:t>
            </a:r>
            <a:r>
              <a:rPr lang="en-US" dirty="0" err="1"/>
              <a:t>deacetylase</a:t>
            </a:r>
            <a:r>
              <a:rPr lang="en-US" dirty="0"/>
              <a:t> inhibitors (</a:t>
            </a:r>
            <a:r>
              <a:rPr lang="en-US" dirty="0" err="1"/>
              <a:t>azacitidine</a:t>
            </a:r>
            <a:r>
              <a:rPr lang="en-US" dirty="0"/>
              <a:t>, </a:t>
            </a:r>
            <a:r>
              <a:rPr lang="en-US" dirty="0" err="1"/>
              <a:t>decitabine</a:t>
            </a:r>
            <a:r>
              <a:rPr lang="en-US" dirty="0"/>
              <a:t>) </a:t>
            </a:r>
          </a:p>
          <a:p>
            <a:pPr lvl="1"/>
            <a:r>
              <a:rPr lang="en-US" dirty="0" err="1"/>
              <a:t>mTOR</a:t>
            </a:r>
            <a:r>
              <a:rPr lang="en-US" dirty="0"/>
              <a:t> pathway inhibitors : </a:t>
            </a:r>
            <a:r>
              <a:rPr lang="en-US" dirty="0" err="1"/>
              <a:t>Everolimus</a:t>
            </a:r>
            <a:endParaRPr lang="en-US" dirty="0"/>
          </a:p>
          <a:p>
            <a:pPr lvl="1"/>
            <a:r>
              <a:rPr lang="en-US" dirty="0" err="1"/>
              <a:t>Metformin</a:t>
            </a:r>
            <a:endParaRPr lang="en-US" dirty="0"/>
          </a:p>
          <a:p>
            <a:endParaRPr lang="en-US" dirty="0"/>
          </a:p>
          <a:p>
            <a:r>
              <a:rPr lang="en-US" dirty="0"/>
              <a:t>Targeting IE (ineffective </a:t>
            </a:r>
            <a:r>
              <a:rPr lang="en-US" dirty="0" err="1"/>
              <a:t>erythropoesis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JAK2 inhibitors</a:t>
            </a:r>
          </a:p>
          <a:p>
            <a:pPr lvl="1"/>
            <a:r>
              <a:rPr lang="en-US" dirty="0" err="1"/>
              <a:t>Activin</a:t>
            </a:r>
            <a:r>
              <a:rPr lang="en-US" dirty="0"/>
              <a:t> receptor trap </a:t>
            </a:r>
            <a:r>
              <a:rPr lang="en-US" dirty="0" err="1"/>
              <a:t>ligands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Iron restriction </a:t>
            </a:r>
            <a:r>
              <a:rPr lang="en-US" dirty="0" err="1"/>
              <a:t>erythropoisis</a:t>
            </a:r>
            <a:endParaRPr lang="en-US" dirty="0"/>
          </a:p>
          <a:p>
            <a:pPr lvl="1"/>
            <a:r>
              <a:rPr lang="el-GR" dirty="0">
                <a:latin typeface="Times New Roman"/>
                <a:cs typeface="Times New Roman"/>
              </a:rPr>
              <a:t>α</a:t>
            </a:r>
            <a:r>
              <a:rPr lang="en-US" dirty="0">
                <a:latin typeface="Times New Roman"/>
                <a:cs typeface="Times New Roman"/>
              </a:rPr>
              <a:t>-</a:t>
            </a:r>
            <a:r>
              <a:rPr lang="en-US" dirty="0" err="1">
                <a:latin typeface="Times New Roman"/>
                <a:cs typeface="Times New Roman"/>
              </a:rPr>
              <a:t>globin</a:t>
            </a:r>
            <a:r>
              <a:rPr lang="en-US" dirty="0">
                <a:latin typeface="Times New Roman"/>
                <a:cs typeface="Times New Roman"/>
              </a:rPr>
              <a:t> synthesis reduction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/>
              <a:t>Induction of </a:t>
            </a:r>
            <a:r>
              <a:rPr lang="en-US" dirty="0" err="1"/>
              <a:t>HbF</a:t>
            </a:r>
            <a:r>
              <a:rPr lang="en-US" dirty="0"/>
              <a:t> (</a:t>
            </a:r>
            <a:r>
              <a:rPr lang="el-GR" dirty="0"/>
              <a:t>α</a:t>
            </a:r>
            <a:r>
              <a:rPr lang="el-GR" baseline="-25000" dirty="0"/>
              <a:t>2</a:t>
            </a:r>
            <a:r>
              <a:rPr lang="el-GR" dirty="0"/>
              <a:t>γ</a:t>
            </a:r>
            <a:r>
              <a:rPr lang="el-GR" baseline="-25000" dirty="0"/>
              <a:t>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5029200"/>
          </a:xfrm>
        </p:spPr>
        <p:txBody>
          <a:bodyPr>
            <a:noAutofit/>
          </a:bodyPr>
          <a:lstStyle/>
          <a:p>
            <a:r>
              <a:rPr lang="en-US" sz="2400" dirty="0"/>
              <a:t>Increased production of γ-</a:t>
            </a:r>
            <a:r>
              <a:rPr lang="en-US" sz="2400" dirty="0" err="1"/>
              <a:t>globin</a:t>
            </a:r>
            <a:r>
              <a:rPr lang="en-US" sz="2400" dirty="0"/>
              <a:t> leads to decreased imbalance between β &amp; </a:t>
            </a:r>
            <a:r>
              <a:rPr lang="el-GR" sz="2400" dirty="0" smtClean="0">
                <a:latin typeface="Times New Roman"/>
                <a:cs typeface="Times New Roman"/>
              </a:rPr>
              <a:t>α</a:t>
            </a:r>
            <a:r>
              <a:rPr lang="en-US" sz="2400" dirty="0" smtClean="0"/>
              <a:t>-chains </a:t>
            </a:r>
            <a:r>
              <a:rPr lang="en-US" sz="2400" dirty="0"/>
              <a:t>resulting in </a:t>
            </a:r>
            <a:r>
              <a:rPr lang="en-US" sz="2400" dirty="0" err="1"/>
              <a:t>haemolysis</a:t>
            </a:r>
            <a:r>
              <a:rPr lang="en-US" sz="2400" dirty="0"/>
              <a:t> reduction.</a:t>
            </a:r>
          </a:p>
          <a:p>
            <a:r>
              <a:rPr lang="en-US" sz="2400" dirty="0"/>
              <a:t>Also -  inherited persistent high levels of </a:t>
            </a:r>
            <a:r>
              <a:rPr lang="en-US" sz="2400" dirty="0" err="1"/>
              <a:t>HbF</a:t>
            </a:r>
            <a:r>
              <a:rPr lang="en-US" sz="2400" dirty="0"/>
              <a:t> have a milder clinical course than other patients with Thalassemia. </a:t>
            </a:r>
          </a:p>
          <a:p>
            <a:r>
              <a:rPr lang="en-US" sz="2400" dirty="0"/>
              <a:t>Therefore, therapeutic approaches reactivating and increasing </a:t>
            </a:r>
            <a:r>
              <a:rPr lang="en-US" sz="2400" dirty="0" err="1"/>
              <a:t>HbF</a:t>
            </a:r>
            <a:r>
              <a:rPr lang="en-US" sz="2400" dirty="0"/>
              <a:t> concentration, are attractive.</a:t>
            </a:r>
          </a:p>
          <a:p>
            <a:r>
              <a:rPr lang="en-US" sz="2400" dirty="0"/>
              <a:t>Accordingly, several studies were done with potential inducers of </a:t>
            </a:r>
            <a:r>
              <a:rPr lang="en-US" sz="2400" dirty="0" err="1"/>
              <a:t>HbF</a:t>
            </a:r>
            <a:r>
              <a:rPr lang="en-US" sz="2400" dirty="0"/>
              <a:t> – particularly with </a:t>
            </a:r>
            <a:r>
              <a:rPr lang="en-US" sz="2400" dirty="0" err="1"/>
              <a:t>hydroxyurea</a:t>
            </a:r>
            <a:r>
              <a:rPr lang="en-US" sz="2400" dirty="0"/>
              <a:t>.</a:t>
            </a:r>
          </a:p>
          <a:p>
            <a:endParaRPr lang="en-US" sz="2800" dirty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Hydroxyurea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4188"/>
            <a:ext cx="8229600" cy="4875212"/>
          </a:xfrm>
        </p:spPr>
        <p:txBody>
          <a:bodyPr/>
          <a:lstStyle/>
          <a:p>
            <a:pPr>
              <a:buClr>
                <a:srgbClr val="C00000"/>
              </a:buClr>
              <a:defRPr/>
            </a:pPr>
            <a:r>
              <a:rPr lang="en-US" sz="2000" dirty="0"/>
              <a:t>Experience from Iran and India </a:t>
            </a:r>
          </a:p>
          <a:p>
            <a:pPr lvl="1">
              <a:buClr>
                <a:srgbClr val="C00000"/>
              </a:buClr>
              <a:defRPr/>
            </a:pPr>
            <a:r>
              <a:rPr lang="en-US" sz="2000" dirty="0">
                <a:ea typeface="+mn-ea"/>
                <a:cs typeface="+mn-cs"/>
              </a:rPr>
              <a:t>many patients were reported to have become </a:t>
            </a:r>
            <a:r>
              <a:rPr lang="en-US" sz="2000" b="1" dirty="0">
                <a:solidFill>
                  <a:srgbClr val="C00000"/>
                </a:solidFill>
                <a:ea typeface="+mn-ea"/>
                <a:cs typeface="+mn-cs"/>
              </a:rPr>
              <a:t>transfusion-independent</a:t>
            </a:r>
            <a:r>
              <a:rPr lang="en-US" sz="2000" dirty="0">
                <a:solidFill>
                  <a:srgbClr val="C00000"/>
                </a:solidFill>
                <a:ea typeface="+mn-ea"/>
                <a:cs typeface="+mn-cs"/>
              </a:rPr>
              <a:t> </a:t>
            </a:r>
          </a:p>
          <a:p>
            <a:pPr lvl="1">
              <a:buClr>
                <a:srgbClr val="C00000"/>
              </a:buClr>
              <a:defRPr/>
            </a:pPr>
            <a:r>
              <a:rPr lang="en-US" sz="2000" dirty="0">
                <a:ea typeface="+mn-ea"/>
                <a:cs typeface="+mn-cs"/>
              </a:rPr>
              <a:t>in patients who were not transfused, the </a:t>
            </a:r>
            <a:r>
              <a:rPr lang="en-US" sz="2000" b="1" dirty="0" err="1">
                <a:solidFill>
                  <a:srgbClr val="C00000"/>
                </a:solidFill>
                <a:ea typeface="+mn-ea"/>
                <a:cs typeface="+mn-cs"/>
              </a:rPr>
              <a:t>Hb</a:t>
            </a:r>
            <a:r>
              <a:rPr lang="en-US" sz="2000" b="1" dirty="0">
                <a:ea typeface="+mn-ea"/>
                <a:cs typeface="+mn-cs"/>
              </a:rPr>
              <a:t> </a:t>
            </a:r>
            <a:r>
              <a:rPr lang="en-US" sz="2000" dirty="0">
                <a:ea typeface="+mn-ea"/>
                <a:cs typeface="+mn-cs"/>
              </a:rPr>
              <a:t>concentration </a:t>
            </a:r>
            <a:r>
              <a:rPr lang="en-US" sz="2000" b="1" dirty="0">
                <a:solidFill>
                  <a:srgbClr val="C00000"/>
                </a:solidFill>
                <a:ea typeface="+mn-ea"/>
                <a:cs typeface="+mn-cs"/>
              </a:rPr>
              <a:t>increased</a:t>
            </a:r>
          </a:p>
          <a:p>
            <a:pPr lvl="1">
              <a:buClr>
                <a:srgbClr val="C00000"/>
              </a:buClr>
              <a:defRPr/>
            </a:pPr>
            <a:r>
              <a:rPr lang="en-US" sz="2000" dirty="0">
                <a:ea typeface="+mn-ea"/>
                <a:cs typeface="+mn-cs"/>
              </a:rPr>
              <a:t>the combination of </a:t>
            </a:r>
            <a:r>
              <a:rPr lang="en-US" sz="2000" dirty="0" err="1">
                <a:ea typeface="+mn-ea"/>
                <a:cs typeface="+mn-cs"/>
              </a:rPr>
              <a:t>hydroxyurea</a:t>
            </a:r>
            <a:r>
              <a:rPr lang="en-US" sz="2000" dirty="0">
                <a:ea typeface="+mn-ea"/>
                <a:cs typeface="+mn-cs"/>
              </a:rPr>
              <a:t> with </a:t>
            </a:r>
            <a:r>
              <a:rPr lang="en-US" sz="2000" b="1" dirty="0">
                <a:solidFill>
                  <a:srgbClr val="C00000"/>
                </a:solidFill>
                <a:ea typeface="+mn-ea"/>
                <a:cs typeface="+mn-cs"/>
              </a:rPr>
              <a:t>L-</a:t>
            </a:r>
            <a:r>
              <a:rPr lang="en-US" sz="2000" b="1" dirty="0" err="1">
                <a:solidFill>
                  <a:srgbClr val="C00000"/>
                </a:solidFill>
                <a:ea typeface="+mn-ea"/>
                <a:cs typeface="+mn-cs"/>
              </a:rPr>
              <a:t>carnitine</a:t>
            </a:r>
            <a:r>
              <a:rPr lang="en-US" sz="2000" dirty="0">
                <a:ea typeface="+mn-ea"/>
                <a:cs typeface="+mn-cs"/>
              </a:rPr>
              <a:t> or </a:t>
            </a:r>
            <a:r>
              <a:rPr lang="en-US" sz="2000" b="1" dirty="0">
                <a:solidFill>
                  <a:srgbClr val="C00000"/>
                </a:solidFill>
                <a:ea typeface="+mn-ea"/>
                <a:cs typeface="+mn-cs"/>
              </a:rPr>
              <a:t>magnesium</a:t>
            </a:r>
            <a:r>
              <a:rPr lang="en-US" sz="2000" dirty="0">
                <a:ea typeface="+mn-ea"/>
                <a:cs typeface="+mn-cs"/>
              </a:rPr>
              <a:t> could be </a:t>
            </a:r>
            <a:r>
              <a:rPr lang="en-US" sz="2000" b="1" dirty="0">
                <a:solidFill>
                  <a:srgbClr val="C00000"/>
                </a:solidFill>
                <a:ea typeface="+mn-ea"/>
                <a:cs typeface="+mn-cs"/>
              </a:rPr>
              <a:t>more effective </a:t>
            </a:r>
            <a:r>
              <a:rPr lang="en-US" sz="2000" dirty="0">
                <a:ea typeface="+mn-ea"/>
                <a:cs typeface="+mn-cs"/>
              </a:rPr>
              <a:t>in improving hematologic parameters and  cardiac status in patients with TI than </a:t>
            </a:r>
            <a:r>
              <a:rPr lang="en-US" sz="2000" dirty="0" err="1">
                <a:ea typeface="+mn-ea"/>
                <a:cs typeface="+mn-cs"/>
              </a:rPr>
              <a:t>hydroxyurea</a:t>
            </a:r>
            <a:r>
              <a:rPr lang="en-US" sz="2000" dirty="0">
                <a:ea typeface="+mn-ea"/>
                <a:cs typeface="+mn-cs"/>
              </a:rPr>
              <a:t> alone</a:t>
            </a:r>
          </a:p>
          <a:p>
            <a:pPr>
              <a:buClr>
                <a:srgbClr val="C00000"/>
              </a:buClr>
              <a:defRPr/>
            </a:pPr>
            <a:r>
              <a:rPr lang="en-US" sz="2000" dirty="0"/>
              <a:t>Experience from Europe </a:t>
            </a:r>
          </a:p>
          <a:p>
            <a:pPr lvl="1">
              <a:buClr>
                <a:srgbClr val="C00000"/>
              </a:buClr>
              <a:defRPr/>
            </a:pPr>
            <a:r>
              <a:rPr lang="en-US" sz="2000" dirty="0">
                <a:ea typeface="+mn-ea"/>
                <a:cs typeface="+mn-cs"/>
              </a:rPr>
              <a:t>constant increase of the RBC</a:t>
            </a:r>
            <a:r>
              <a:rPr lang="en-US" sz="2000" b="1" dirty="0">
                <a:solidFill>
                  <a:srgbClr val="C00000"/>
                </a:solidFill>
                <a:ea typeface="+mn-ea"/>
                <a:cs typeface="+mn-cs"/>
              </a:rPr>
              <a:t> volume </a:t>
            </a:r>
            <a:r>
              <a:rPr lang="en-US" sz="2000" dirty="0">
                <a:ea typeface="+mn-ea"/>
                <a:cs typeface="+mn-cs"/>
              </a:rPr>
              <a:t>and in </a:t>
            </a:r>
            <a:r>
              <a:rPr lang="en-US" sz="2000" b="1" dirty="0" err="1">
                <a:solidFill>
                  <a:srgbClr val="C00000"/>
                </a:solidFill>
                <a:ea typeface="+mn-ea"/>
                <a:cs typeface="+mn-cs"/>
              </a:rPr>
              <a:t>HbF</a:t>
            </a:r>
            <a:r>
              <a:rPr lang="en-US" sz="2000" dirty="0">
                <a:ea typeface="+mn-ea"/>
                <a:cs typeface="+mn-cs"/>
              </a:rPr>
              <a:t>, but only a modest effect on total </a:t>
            </a:r>
            <a:r>
              <a:rPr lang="en-US" sz="2000" dirty="0" err="1">
                <a:ea typeface="+mn-ea"/>
                <a:cs typeface="+mn-cs"/>
              </a:rPr>
              <a:t>Hb</a:t>
            </a:r>
            <a:r>
              <a:rPr lang="en-US" sz="2000" dirty="0">
                <a:ea typeface="+mn-ea"/>
                <a:cs typeface="+mn-cs"/>
              </a:rPr>
              <a:t> concentration </a:t>
            </a:r>
          </a:p>
        </p:txBody>
      </p:sp>
      <p:sp>
        <p:nvSpPr>
          <p:cNvPr id="62468" name="TextBox 3"/>
          <p:cNvSpPr txBox="1">
            <a:spLocks noChangeArrowheads="1"/>
          </p:cNvSpPr>
          <p:nvPr/>
        </p:nvSpPr>
        <p:spPr bwMode="auto">
          <a:xfrm>
            <a:off x="4854575" y="6211888"/>
            <a:ext cx="4289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/>
              <a:t>Karimi M, et al. J Pediatr Hematol Oncol. 2005;27:380-5.</a:t>
            </a:r>
          </a:p>
          <a:p>
            <a:pPr algn="r"/>
            <a:r>
              <a:rPr lang="en-US" sz="1200"/>
              <a:t>Dixit A, et al. Ann Hematol. 2005;84:441-6.</a:t>
            </a:r>
          </a:p>
          <a:p>
            <a:pPr algn="r"/>
            <a:r>
              <a:rPr lang="en-US" sz="1200"/>
              <a:t>Karimi M, et al. Eur J Haematol. 2010;84:52-8.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Hydroxyurea</a:t>
            </a:r>
            <a:r>
              <a:rPr lang="en-US" dirty="0"/>
              <a:t> (Cont’d)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US" dirty="0"/>
              <a:t>Predictive of good response: </a:t>
            </a:r>
          </a:p>
          <a:p>
            <a:pPr lvl="1">
              <a:buClr>
                <a:srgbClr val="C00000"/>
              </a:buClr>
            </a:pPr>
            <a:r>
              <a:rPr lang="en-US" dirty="0"/>
              <a:t>Co-inheritance of </a:t>
            </a:r>
            <a:r>
              <a:rPr lang="el-GR" b="1" dirty="0">
                <a:solidFill>
                  <a:srgbClr val="C00000"/>
                </a:solidFill>
              </a:rPr>
              <a:t>α</a:t>
            </a:r>
            <a:r>
              <a:rPr lang="en-US" b="1" dirty="0">
                <a:solidFill>
                  <a:srgbClr val="C00000"/>
                </a:solidFill>
              </a:rPr>
              <a:t>-thalassemia</a:t>
            </a:r>
            <a:r>
              <a:rPr lang="en-US" dirty="0"/>
              <a:t>, </a:t>
            </a:r>
          </a:p>
          <a:p>
            <a:pPr lvl="1">
              <a:buClr>
                <a:srgbClr val="C00000"/>
              </a:buClr>
            </a:pPr>
            <a:r>
              <a:rPr lang="en-US" dirty="0"/>
              <a:t>the </a:t>
            </a:r>
            <a:r>
              <a:rPr lang="en-US" b="1" i="1" dirty="0">
                <a:solidFill>
                  <a:srgbClr val="C00000"/>
                </a:solidFill>
              </a:rPr>
              <a:t>Xmn-1 HBG2 </a:t>
            </a:r>
            <a:r>
              <a:rPr lang="en-US" i="1" dirty="0"/>
              <a:t>p</a:t>
            </a:r>
            <a:r>
              <a:rPr lang="en-US" dirty="0"/>
              <a:t>olymorphism, and </a:t>
            </a:r>
          </a:p>
          <a:p>
            <a:pPr lvl="1">
              <a:buClr>
                <a:srgbClr val="C00000"/>
              </a:buClr>
            </a:pPr>
            <a:r>
              <a:rPr lang="en-US" dirty="0"/>
              <a:t>the underlying </a:t>
            </a:r>
            <a:r>
              <a:rPr lang="en-US" b="1" dirty="0">
                <a:solidFill>
                  <a:srgbClr val="C00000"/>
                </a:solidFill>
              </a:rPr>
              <a:t>β-</a:t>
            </a:r>
            <a:r>
              <a:rPr lang="en-US" b="1" dirty="0" err="1">
                <a:solidFill>
                  <a:srgbClr val="C00000"/>
                </a:solidFill>
              </a:rPr>
              <a:t>globin</a:t>
            </a:r>
            <a:r>
              <a:rPr lang="en-US" b="1" dirty="0">
                <a:solidFill>
                  <a:srgbClr val="C00000"/>
                </a:solidFill>
              </a:rPr>
              <a:t> genotype</a:t>
            </a:r>
            <a:r>
              <a:rPr lang="en-US" dirty="0"/>
              <a:t> </a:t>
            </a:r>
          </a:p>
          <a:p>
            <a:pPr lvl="1">
              <a:buClr>
                <a:srgbClr val="C00000"/>
              </a:buClr>
            </a:pPr>
            <a:r>
              <a:rPr lang="en-US" b="1" dirty="0" err="1">
                <a:solidFill>
                  <a:srgbClr val="C00000"/>
                </a:solidFill>
              </a:rPr>
              <a:t>Hb</a:t>
            </a:r>
            <a:r>
              <a:rPr lang="en-US" b="1" dirty="0">
                <a:solidFill>
                  <a:srgbClr val="C00000"/>
                </a:solidFill>
              </a:rPr>
              <a:t> E/</a:t>
            </a:r>
            <a:r>
              <a:rPr lang="el-GR" b="1" dirty="0">
                <a:solidFill>
                  <a:srgbClr val="C00000"/>
                </a:solidFill>
              </a:rPr>
              <a:t>β</a:t>
            </a:r>
            <a:r>
              <a:rPr lang="en-US" b="1" dirty="0">
                <a:solidFill>
                  <a:srgbClr val="C00000"/>
                </a:solidFill>
              </a:rPr>
              <a:t>-thalassemia</a:t>
            </a:r>
            <a:r>
              <a:rPr lang="en-US" b="1" dirty="0"/>
              <a:t> </a:t>
            </a:r>
            <a:r>
              <a:rPr lang="en-US" dirty="0"/>
              <a:t>patients</a:t>
            </a:r>
          </a:p>
          <a:p>
            <a:pPr>
              <a:buClr>
                <a:srgbClr val="C00000"/>
              </a:buClr>
            </a:pPr>
            <a:r>
              <a:rPr lang="en-US" dirty="0"/>
              <a:t>Treatment with </a:t>
            </a:r>
            <a:r>
              <a:rPr lang="en-US" dirty="0" err="1"/>
              <a:t>hydroxyurea</a:t>
            </a:r>
            <a:r>
              <a:rPr lang="en-US" dirty="0"/>
              <a:t> has also shown promising results in decreasing plasma markers of </a:t>
            </a:r>
            <a:r>
              <a:rPr lang="en-US" b="1" dirty="0">
                <a:solidFill>
                  <a:srgbClr val="C00000"/>
                </a:solidFill>
              </a:rPr>
              <a:t>thrombin generation</a:t>
            </a:r>
          </a:p>
          <a:p>
            <a:endParaRPr lang="en-US" dirty="0"/>
          </a:p>
        </p:txBody>
      </p:sp>
      <p:sp>
        <p:nvSpPr>
          <p:cNvPr id="63492" name="TextBox 3"/>
          <p:cNvSpPr txBox="1">
            <a:spLocks noChangeArrowheads="1"/>
          </p:cNvSpPr>
          <p:nvPr/>
        </p:nvSpPr>
        <p:spPr bwMode="auto">
          <a:xfrm>
            <a:off x="5570538" y="6211888"/>
            <a:ext cx="35734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/>
              <a:t>Singer ST, et al. Br J Haematol. 2005;131:378-88.</a:t>
            </a:r>
          </a:p>
          <a:p>
            <a:pPr algn="r"/>
            <a:r>
              <a:rPr lang="en-US" sz="1200"/>
              <a:t>Panigrahi I, et al.</a:t>
            </a:r>
            <a:r>
              <a:rPr lang="it-IT" sz="1200"/>
              <a:t> Hematology. 2005;10:61-3.</a:t>
            </a:r>
          </a:p>
          <a:p>
            <a:pPr algn="r"/>
            <a:r>
              <a:rPr lang="en-US" sz="1200"/>
              <a:t>Ataga KI, et al. Br J Haematol. 2007;139:3-13.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68450" y="1905000"/>
          <a:ext cx="6051961" cy="4090416"/>
        </p:xfrm>
        <a:graphic>
          <a:graphicData uri="http://schemas.openxmlformats.org/drawingml/2006/table">
            <a:tbl>
              <a:tblPr/>
              <a:tblGrid>
                <a:gridCol w="14516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3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473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44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52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51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Complication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Parameter</a:t>
                      </a: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RR</a:t>
                      </a: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95% CI</a:t>
                      </a:r>
                      <a:endParaRPr lang="en-US" sz="12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-value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0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Leg Ulcers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Age &gt; 35 yrs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2.09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1.05-4.16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0.036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7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Splenectomy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3.98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1.68-9.39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0.002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7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Transfusion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0.39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0.20-0.76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0.006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7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Hydroxyurea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0.10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0.02-0.43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0.002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7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Hypothyroidism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Splenectomy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6.04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2.03-17.92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0.001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27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Hydroxyurea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0.05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0.01-0.45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0.003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50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Osteoporosis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Age &gt; 35 yrs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3.51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2.06-5.99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&lt;0.001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27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Female 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1.97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1.19-3.27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0.009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27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+mn-lt"/>
                          <a:ea typeface="Calibri"/>
                          <a:cs typeface="Times New Roman"/>
                        </a:rPr>
                        <a:t>Splenectomy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4.73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2.72-8.24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&lt;0.001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727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Transfusion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3.10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1.64-5.85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&lt;0.001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727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Hydroxyurea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0.02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0.01-0.09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&lt;0.001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727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Iron chelation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0.40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0.24-0.68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0.001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727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>
                          <a:latin typeface="+mn-lt"/>
                          <a:ea typeface="Calibri"/>
                          <a:cs typeface="Times New Roman"/>
                        </a:rPr>
                        <a:t>Hypogonadism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Female 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2.98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1.79-4.96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&lt;0.001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727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Ferritin ≥ 1000 ng/ml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2.63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1.59-4.36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&lt;0.001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650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Transfusion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16.13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4.85-52.63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&lt;0.001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650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Hydroxyurea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4.32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2.49-7.49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&lt;0.001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650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Iron chelation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2.51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n-lt"/>
                          <a:ea typeface="Calibri"/>
                          <a:cs typeface="Times New Roman"/>
                        </a:rPr>
                        <a:t>1.48-4.26</a:t>
                      </a: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n-lt"/>
                          <a:ea typeface="Calibri"/>
                          <a:cs typeface="Times New Roman"/>
                        </a:rPr>
                        <a:t>0.001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14" marR="235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6563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In the </a:t>
            </a:r>
            <a:r>
              <a:rPr lang="en-US">
                <a:solidFill>
                  <a:srgbClr val="C00000"/>
                </a:solidFill>
              </a:rPr>
              <a:t>OPTIMAL CARE </a:t>
            </a:r>
            <a:r>
              <a:rPr lang="en-US"/>
              <a:t>study</a:t>
            </a:r>
            <a:br>
              <a:rPr lang="en-US"/>
            </a:br>
            <a:r>
              <a:rPr lang="en-US" sz="2400"/>
              <a:t> Patients on hydroxyurea: 202/584</a:t>
            </a:r>
          </a:p>
        </p:txBody>
      </p:sp>
      <p:sp>
        <p:nvSpPr>
          <p:cNvPr id="65633" name="TextBox 3"/>
          <p:cNvSpPr txBox="1">
            <a:spLocks noChangeArrowheads="1"/>
          </p:cNvSpPr>
          <p:nvPr/>
        </p:nvSpPr>
        <p:spPr bwMode="auto">
          <a:xfrm>
            <a:off x="6019800" y="6553200"/>
            <a:ext cx="3124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/>
              <a:t>Taher AT, et al. </a:t>
            </a:r>
            <a:r>
              <a:rPr lang="es-ES" sz="1200"/>
              <a:t>Blood. 2010 ;115:1886-92. </a:t>
            </a:r>
            <a:endParaRPr lang="en-US" sz="1200"/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3016250" y="3051175"/>
            <a:ext cx="3962400" cy="2286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3016250" y="3452813"/>
            <a:ext cx="3962400" cy="2286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3016250" y="4511675"/>
            <a:ext cx="3962400" cy="2286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066800" y="3200400"/>
            <a:ext cx="7162800" cy="1219200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buFont typeface="Arial" pitchFamily="34" charset="0"/>
              <a:buChar char="•"/>
              <a:defRPr/>
            </a:pPr>
            <a:endParaRPr lang="en-US" b="1" dirty="0">
              <a:solidFill>
                <a:schemeClr val="bg1"/>
              </a:solidFill>
              <a:latin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</a:rPr>
              <a:t>Hydroxyurea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</a:rPr>
              <a:t> treatment was protective for EMH, PHT, leg ulcers, hypothyroidism, and osteoporosis.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3048000" y="5562600"/>
            <a:ext cx="3962400" cy="2286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However, side effects include -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cytopenia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hyperpigmentation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weight gain, </a:t>
            </a:r>
          </a:p>
          <a:p>
            <a:pPr lvl="1"/>
            <a:r>
              <a:rPr lang="en-US" dirty="0"/>
              <a:t>opportunistic infections, </a:t>
            </a:r>
          </a:p>
          <a:p>
            <a:pPr lvl="1"/>
            <a:r>
              <a:rPr lang="en-US" dirty="0" err="1"/>
              <a:t>azoospermia</a:t>
            </a:r>
            <a:r>
              <a:rPr lang="en-US" dirty="0"/>
              <a:t> in approximately 80% of men (even years after the end of treatment), and </a:t>
            </a:r>
          </a:p>
          <a:p>
            <a:pPr lvl="1"/>
            <a:r>
              <a:rPr lang="en-US" dirty="0"/>
              <a:t>marked </a:t>
            </a:r>
            <a:r>
              <a:rPr lang="en-US" dirty="0" err="1"/>
              <a:t>hypomagnesemia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Teratogenicity</a:t>
            </a:r>
            <a:r>
              <a:rPr lang="en-US" dirty="0"/>
              <a:t>.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572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Hydroxyurea</a:t>
            </a:r>
            <a:r>
              <a:rPr lang="en-US" sz="3200" dirty="0"/>
              <a:t> side effects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Safety measures to reduce </a:t>
            </a:r>
            <a:r>
              <a:rPr lang="en-US" sz="3200" dirty="0" smtClean="0"/>
              <a:t>harm from </a:t>
            </a:r>
            <a:r>
              <a:rPr lang="en-US" sz="3200" dirty="0" err="1"/>
              <a:t>Hydroxyurea</a:t>
            </a:r>
            <a:r>
              <a:rPr lang="en-US" sz="32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en-US" dirty="0" smtClean="0"/>
              <a:t>&gt; Not be used in pregnant women or patients with hepatic or renal failure </a:t>
            </a:r>
          </a:p>
          <a:p>
            <a:pPr lvl="1">
              <a:buNone/>
            </a:pPr>
            <a:r>
              <a:rPr lang="en-US" dirty="0" smtClean="0"/>
              <a:t>&gt; </a:t>
            </a:r>
            <a:r>
              <a:rPr lang="en-US" dirty="0" smtClean="0"/>
              <a:t>CBC, Hepatic </a:t>
            </a:r>
            <a:r>
              <a:rPr lang="en-US" dirty="0"/>
              <a:t>and renal function studies, </a:t>
            </a:r>
            <a:r>
              <a:rPr lang="en-US" dirty="0" smtClean="0"/>
              <a:t>q2 </a:t>
            </a:r>
            <a:r>
              <a:rPr lang="en-US" dirty="0"/>
              <a:t>weeks for the first 3 months &amp; then monthly </a:t>
            </a:r>
          </a:p>
          <a:p>
            <a:pPr lvl="1">
              <a:buNone/>
            </a:pPr>
            <a:r>
              <a:rPr lang="en-US" dirty="0"/>
              <a:t>&gt; History and physical examination evaluating for GI, neurologic, or dermatologic side-effects, monthly </a:t>
            </a:r>
          </a:p>
          <a:p>
            <a:pPr lvl="1">
              <a:buFont typeface="Wingdings"/>
              <a:buChar char="Ø"/>
            </a:pPr>
            <a:r>
              <a:rPr lang="en-US" dirty="0" err="1" smtClean="0"/>
              <a:t>Gonadal</a:t>
            </a:r>
            <a:r>
              <a:rPr lang="en-US" dirty="0" smtClean="0"/>
              <a:t> </a:t>
            </a:r>
            <a:r>
              <a:rPr lang="en-US" dirty="0"/>
              <a:t>function follow-up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Restrict </a:t>
            </a:r>
            <a:r>
              <a:rPr lang="en-US" sz="2800" dirty="0" smtClean="0"/>
              <a:t>use in the following groups of NTDT patients: </a:t>
            </a:r>
          </a:p>
          <a:p>
            <a:pPr lvl="1"/>
            <a:r>
              <a:rPr lang="en-US" dirty="0" smtClean="0"/>
              <a:t>Patients for which a transfusion course is required but are </a:t>
            </a:r>
            <a:r>
              <a:rPr lang="en-US" dirty="0" err="1" smtClean="0"/>
              <a:t>alloimmunized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Patients with following morbidities – Pulmonary HTN, EMH </a:t>
            </a:r>
            <a:r>
              <a:rPr lang="en-US" dirty="0" err="1" smtClean="0"/>
              <a:t>pseudotumors</a:t>
            </a:r>
            <a:r>
              <a:rPr lang="en-US" dirty="0" smtClean="0"/>
              <a:t>, Leg ulcers.</a:t>
            </a:r>
          </a:p>
          <a:p>
            <a:pPr lvl="1">
              <a:buFont typeface="Wingdings"/>
              <a:buChar char="Ø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Hydroxyurea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u="sng" dirty="0" smtClean="0"/>
              <a:t>Dose</a:t>
            </a:r>
            <a:r>
              <a:rPr lang="en-US" dirty="0"/>
              <a:t>: </a:t>
            </a:r>
            <a:r>
              <a:rPr lang="en-US" sz="2600" dirty="0"/>
              <a:t>Start at 10 mg/kg/day with escalation </a:t>
            </a:r>
            <a:r>
              <a:rPr lang="en-US" sz="2600" dirty="0" smtClean="0"/>
              <a:t>q8 wks </a:t>
            </a:r>
            <a:r>
              <a:rPr lang="en-US" sz="2600" dirty="0"/>
              <a:t>to maximal tolerated dose, but not exceeding 20 mg/kg/day. </a:t>
            </a:r>
          </a:p>
          <a:p>
            <a:r>
              <a:rPr lang="en-US" u="sng" dirty="0"/>
              <a:t>Response evaluation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sz="2400" dirty="0" smtClean="0"/>
              <a:t>At </a:t>
            </a:r>
            <a:r>
              <a:rPr lang="en-US" sz="2400" dirty="0"/>
              <a:t>3 and 6 months of therapy - </a:t>
            </a:r>
            <a:r>
              <a:rPr lang="en-US" sz="2400" dirty="0" err="1"/>
              <a:t>Hb</a:t>
            </a:r>
            <a:r>
              <a:rPr lang="en-US" sz="2400" dirty="0"/>
              <a:t> increase of &gt;1 g/dl. </a:t>
            </a:r>
            <a:endParaRPr lang="en-US" sz="2400" dirty="0" smtClean="0"/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Discontinue </a:t>
            </a:r>
            <a:r>
              <a:rPr lang="en-US" sz="2400" dirty="0">
                <a:solidFill>
                  <a:srgbClr val="FF0000"/>
                </a:solidFill>
              </a:rPr>
              <a:t>in patients not showing response.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sz="2400" dirty="0" smtClean="0"/>
              <a:t>Re-evaluate </a:t>
            </a:r>
            <a:r>
              <a:rPr lang="en-US" sz="2400" dirty="0"/>
              <a:t>at 12, 18, and 24 months to ensure maintenance of response.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Though baseline </a:t>
            </a:r>
            <a:r>
              <a:rPr lang="en-US" dirty="0" err="1"/>
              <a:t>HbF</a:t>
            </a:r>
            <a:r>
              <a:rPr lang="en-US" dirty="0"/>
              <a:t> level and it’s response to HU is dependent on genetic factors, criteria for treatment should not be based on genetic characteristics.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556418"/>
            <a:ext cx="8458200" cy="5745163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 </a:t>
            </a:r>
          </a:p>
          <a:p>
            <a:pPr>
              <a:buNone/>
            </a:pPr>
            <a:r>
              <a:rPr lang="en-US" sz="4000" dirty="0"/>
              <a:t> </a:t>
            </a:r>
            <a:r>
              <a:rPr lang="en-US" sz="4000" dirty="0">
                <a:latin typeface="Andalus" pitchFamily="18" charset="-78"/>
                <a:cs typeface="Andalus" pitchFamily="18" charset="-78"/>
              </a:rPr>
              <a:t>“Patients with optimally treated thalassemia can now enjoy a near-normal life and lifestyle, and experience regular physical and emotional development from childhood to adulthood”. </a:t>
            </a:r>
          </a:p>
          <a:p>
            <a:pPr>
              <a:buNone/>
            </a:pPr>
            <a:r>
              <a:rPr lang="en-US" sz="2000" dirty="0">
                <a:latin typeface="Andalus" pitchFamily="18" charset="-78"/>
                <a:cs typeface="Andalus" pitchFamily="18" charset="-78"/>
              </a:rPr>
              <a:t>               </a:t>
            </a:r>
          </a:p>
          <a:p>
            <a:pPr algn="r">
              <a:buNone/>
            </a:pPr>
            <a:r>
              <a:rPr lang="en-US" sz="2000" dirty="0">
                <a:latin typeface="Andalus" pitchFamily="18" charset="-78"/>
                <a:cs typeface="Andalus" pitchFamily="18" charset="-78"/>
              </a:rPr>
              <a:t>– TIF guidelines for TDT; 3</a:t>
            </a:r>
            <a:r>
              <a:rPr lang="en-US" sz="2000" baseline="30000" dirty="0">
                <a:latin typeface="Andalus" pitchFamily="18" charset="-78"/>
                <a:cs typeface="Andalus" pitchFamily="18" charset="-78"/>
              </a:rPr>
              <a:t>rd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edition (2014)  p 224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Thalidomide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342900" lvl="2" indent="-342900"/>
            <a:r>
              <a:rPr lang="en-US" dirty="0"/>
              <a:t>A synthetic </a:t>
            </a:r>
            <a:r>
              <a:rPr lang="en-US" dirty="0" err="1"/>
              <a:t>glutamic</a:t>
            </a:r>
            <a:r>
              <a:rPr lang="en-US" dirty="0"/>
              <a:t> acid derivative, was used as a sedative as well as an anti-emetic. Because of serious </a:t>
            </a:r>
            <a:r>
              <a:rPr lang="en-US" dirty="0" err="1"/>
              <a:t>teratogenic</a:t>
            </a:r>
            <a:r>
              <a:rPr lang="en-US" dirty="0"/>
              <a:t> effects in pregnant women, it was withdrawn. </a:t>
            </a:r>
          </a:p>
          <a:p>
            <a:pPr marL="342900" lvl="2" indent="-342900"/>
            <a:r>
              <a:rPr lang="en-US" dirty="0" err="1"/>
              <a:t>Relaunched</a:t>
            </a:r>
            <a:r>
              <a:rPr lang="en-US" dirty="0"/>
              <a:t> for its anti-</a:t>
            </a:r>
            <a:r>
              <a:rPr lang="en-US" dirty="0" err="1"/>
              <a:t>angiogenic</a:t>
            </a:r>
            <a:r>
              <a:rPr lang="en-US" dirty="0"/>
              <a:t> properties and is now used in various inflammatory disorders and certain malignancies such as </a:t>
            </a:r>
            <a:r>
              <a:rPr lang="en-US" dirty="0" smtClean="0"/>
              <a:t>MPN, MDS, Multiple </a:t>
            </a:r>
            <a:r>
              <a:rPr lang="en-US" dirty="0"/>
              <a:t>Myeloma.</a:t>
            </a:r>
          </a:p>
          <a:p>
            <a:pPr marL="342900" lvl="2" indent="-342900"/>
            <a:r>
              <a:rPr lang="en-US" sz="2400" u="sng" dirty="0"/>
              <a:t>Mechanism of action</a:t>
            </a:r>
            <a:r>
              <a:rPr lang="en-US" sz="2400" dirty="0"/>
              <a:t>: </a:t>
            </a:r>
          </a:p>
          <a:p>
            <a:pPr marL="800100" lvl="3" indent="-342900"/>
            <a:r>
              <a:rPr lang="en-US" dirty="0" err="1"/>
              <a:t>HbF</a:t>
            </a:r>
            <a:r>
              <a:rPr lang="en-US" dirty="0"/>
              <a:t> production: It is postulated that thalidomide might have effect on the γ-</a:t>
            </a:r>
            <a:r>
              <a:rPr lang="en-US" dirty="0" err="1"/>
              <a:t>globin</a:t>
            </a:r>
            <a:r>
              <a:rPr lang="en-US" dirty="0"/>
              <a:t> gene through </a:t>
            </a:r>
            <a:r>
              <a:rPr lang="en-US" u="sng" dirty="0"/>
              <a:t>ROS-p38 MAPK </a:t>
            </a:r>
            <a:r>
              <a:rPr lang="en-US" dirty="0"/>
              <a:t>signaling pathway as other </a:t>
            </a:r>
            <a:r>
              <a:rPr lang="en-US" dirty="0" err="1"/>
              <a:t>HbF</a:t>
            </a:r>
            <a:r>
              <a:rPr lang="en-US" dirty="0"/>
              <a:t> stimulating drugs. Therefore Thalidomide causes an increase in </a:t>
            </a:r>
            <a:r>
              <a:rPr lang="en-US" dirty="0" err="1"/>
              <a:t>Hb</a:t>
            </a:r>
            <a:r>
              <a:rPr lang="en-US" dirty="0"/>
              <a:t> through raising </a:t>
            </a:r>
            <a:r>
              <a:rPr lang="en-US" dirty="0" err="1"/>
              <a:t>HbF</a:t>
            </a:r>
            <a:r>
              <a:rPr lang="en-US" dirty="0"/>
              <a:t>. </a:t>
            </a:r>
          </a:p>
          <a:p>
            <a:pPr marL="800100" lvl="3" indent="-342900"/>
            <a:r>
              <a:rPr lang="en-US" dirty="0" err="1"/>
              <a:t>Downregulation</a:t>
            </a:r>
            <a:r>
              <a:rPr lang="en-US" dirty="0"/>
              <a:t> of alpha chain production, thereby reducing </a:t>
            </a:r>
            <a:r>
              <a:rPr lang="en-US" dirty="0" err="1"/>
              <a:t>alpha:beta</a:t>
            </a:r>
            <a:r>
              <a:rPr lang="en-US" dirty="0"/>
              <a:t> ratio.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Are we ready for thalidomide as a routine drug in thalassemia?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800" dirty="0"/>
              <a:t>The answer is a clear “No”!</a:t>
            </a:r>
          </a:p>
          <a:p>
            <a:r>
              <a:rPr lang="en-US" sz="3800" dirty="0"/>
              <a:t>Not yet undergone adequate trials for its routine use in thalassemia. </a:t>
            </a:r>
          </a:p>
          <a:p>
            <a:r>
              <a:rPr lang="en-US" sz="3800" dirty="0"/>
              <a:t>Has significant </a:t>
            </a:r>
            <a:r>
              <a:rPr lang="en-US" sz="3800" dirty="0">
                <a:hlinkClick r:id="rId2" tooltip="Learn more about Adverse Event"/>
              </a:rPr>
              <a:t>adverse events</a:t>
            </a:r>
            <a:r>
              <a:rPr lang="en-US" sz="3800" dirty="0"/>
              <a:t> including serious life-threatening ones. Thrombosis has already been reported even with a single course of thalidomide in a patient of thalassemia major.</a:t>
            </a:r>
          </a:p>
          <a:p>
            <a:r>
              <a:rPr lang="en-US" sz="3800" dirty="0"/>
              <a:t>Only anecdotal reports of its use in those patients, in whom transfusions were near impossible due to </a:t>
            </a:r>
            <a:r>
              <a:rPr lang="en-US" sz="3800" dirty="0" err="1"/>
              <a:t>alloimmunisation</a:t>
            </a:r>
            <a:r>
              <a:rPr lang="en-US" sz="3800" dirty="0"/>
              <a:t> and other </a:t>
            </a:r>
            <a:r>
              <a:rPr lang="en-US" sz="3800" dirty="0" err="1"/>
              <a:t>immunomodulators</a:t>
            </a:r>
            <a:r>
              <a:rPr lang="en-US" sz="3800" dirty="0"/>
              <a:t> failed to improve the situation. </a:t>
            </a:r>
          </a:p>
          <a:p>
            <a:r>
              <a:rPr lang="en-US" sz="3800" dirty="0"/>
              <a:t>It is mandatory to explain to the patients and their families the need for use of a non-approved drug with its inherent life-threatening adverse effects. Only if they then consent, should it be used.</a:t>
            </a:r>
          </a:p>
          <a:p>
            <a:r>
              <a:rPr lang="en-US" sz="3800" dirty="0"/>
              <a:t>……….. Presently, therefore, it has no role in routine management of thalassemia syndromes.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29486" y="6248400"/>
            <a:ext cx="50145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Management of ß-thalassemia – Consensus and controversies! </a:t>
            </a:r>
          </a:p>
          <a:p>
            <a:r>
              <a:rPr lang="en-US" sz="1100" dirty="0" err="1"/>
              <a:t>Mamta</a:t>
            </a:r>
            <a:r>
              <a:rPr lang="en-US" sz="1100" dirty="0"/>
              <a:t> V </a:t>
            </a:r>
            <a:r>
              <a:rPr lang="en-US" sz="1100" dirty="0" err="1"/>
              <a:t>Manglani</a:t>
            </a:r>
            <a:r>
              <a:rPr lang="en-US" sz="1100" dirty="0"/>
              <a:t> et al; Pediatric Hematology Oncology Journal 2;4, 2017, 94-97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dirty="0"/>
          </a:p>
          <a:p>
            <a:pPr algn="ctr">
              <a:buNone/>
            </a:pPr>
            <a:r>
              <a:rPr lang="en-US" sz="4400" dirty="0" smtClean="0"/>
              <a:t>SPLENECTOMY</a:t>
            </a:r>
            <a:endParaRPr lang="en-US" sz="4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Splenectomy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</a:pPr>
            <a:r>
              <a:rPr lang="en-GB" sz="2800" dirty="0"/>
              <a:t>Less common than in the past </a:t>
            </a:r>
            <a:r>
              <a:rPr lang="en-US" sz="2800" dirty="0"/>
              <a:t>because – </a:t>
            </a:r>
          </a:p>
          <a:p>
            <a:pPr lvl="1"/>
            <a:r>
              <a:rPr lang="en-US" sz="2400" dirty="0"/>
              <a:t>proper transfusion regimen and </a:t>
            </a:r>
            <a:r>
              <a:rPr lang="en-US" sz="2400" dirty="0" err="1"/>
              <a:t>chelation</a:t>
            </a:r>
            <a:r>
              <a:rPr lang="en-US" sz="2400" dirty="0"/>
              <a:t> has brought the disease very well controlled and reduced the incidence of </a:t>
            </a:r>
            <a:r>
              <a:rPr lang="en-US" sz="2400" dirty="0" err="1"/>
              <a:t>splenomegaly</a:t>
            </a:r>
            <a:r>
              <a:rPr lang="en-US" sz="2400" dirty="0"/>
              <a:t> and iron overload </a:t>
            </a:r>
          </a:p>
          <a:p>
            <a:pPr lvl="1"/>
            <a:r>
              <a:rPr lang="en-US" sz="2400" dirty="0"/>
              <a:t>the high disease burden (complications) associated with it.</a:t>
            </a:r>
            <a:endParaRPr lang="en-US" dirty="0"/>
          </a:p>
          <a:p>
            <a:pPr>
              <a:buClr>
                <a:srgbClr val="C00000"/>
              </a:buClr>
            </a:pPr>
            <a:r>
              <a:rPr lang="en-GB" sz="2800" dirty="0"/>
              <a:t>Main indications include -</a:t>
            </a:r>
          </a:p>
          <a:p>
            <a:pPr lvl="1"/>
            <a:r>
              <a:rPr lang="en-GB" sz="2400" dirty="0"/>
              <a:t>growth retardation or poor health with increased transfusion demand (</a:t>
            </a:r>
            <a:r>
              <a:rPr lang="en-US" sz="2400" dirty="0"/>
              <a:t>to reduce excessive blood consumption and consequent severe iron overload)</a:t>
            </a:r>
            <a:endParaRPr lang="en-GB" sz="2400" dirty="0"/>
          </a:p>
          <a:p>
            <a:pPr lvl="1"/>
            <a:r>
              <a:rPr lang="en-GB" sz="2400" dirty="0" err="1"/>
              <a:t>Leukopenia</a:t>
            </a:r>
            <a:r>
              <a:rPr lang="en-GB" sz="2400" dirty="0"/>
              <a:t>/thrombocytopenia (</a:t>
            </a:r>
            <a:r>
              <a:rPr lang="en-GB" sz="2400" dirty="0" err="1"/>
              <a:t>Hypersplenism</a:t>
            </a:r>
            <a:r>
              <a:rPr lang="en-GB" sz="2400" dirty="0"/>
              <a:t>)</a:t>
            </a:r>
          </a:p>
          <a:p>
            <a:pPr lvl="1"/>
            <a:r>
              <a:rPr lang="en-GB" sz="2400" dirty="0"/>
              <a:t>symptomatic </a:t>
            </a:r>
            <a:r>
              <a:rPr lang="en-GB" sz="2400" dirty="0" err="1"/>
              <a:t>splenomegaly</a:t>
            </a:r>
            <a:endParaRPr lang="en-GB" sz="2400" dirty="0"/>
          </a:p>
          <a:p>
            <a:pPr lvl="1">
              <a:buFont typeface="Wingdings" pitchFamily="2" charset="2"/>
              <a:buChar char="v"/>
            </a:pPr>
            <a:r>
              <a:rPr lang="en-GB" sz="2400" dirty="0"/>
              <a:t>less transfusion requirement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786188" y="6211888"/>
            <a:ext cx="5357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algn="r"/>
            <a:r>
              <a:rPr lang="en-GB" sz="1200"/>
              <a:t>Cappellini MD, et al. Br J Haematol. 2000;111:467-73.</a:t>
            </a:r>
          </a:p>
          <a:p>
            <a:pPr marL="228600" indent="-228600" algn="r"/>
            <a:r>
              <a:rPr lang="en-US" sz="1200"/>
              <a:t>Atichartakarn V, et al. Int J Hematol. 2003; 78:139-45.</a:t>
            </a:r>
            <a:r>
              <a:rPr lang="en-GB" sz="1200"/>
              <a:t/>
            </a:r>
            <a:br>
              <a:rPr lang="en-GB" sz="1200"/>
            </a:br>
            <a:r>
              <a:rPr lang="en-GB" sz="1200"/>
              <a:t> Pinna AD, et al. Surg Gynecol Obstet. 1988;167:109-13.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76225"/>
            <a:ext cx="8839200" cy="1143000"/>
          </a:xfrm>
        </p:spPr>
        <p:txBody>
          <a:bodyPr/>
          <a:lstStyle/>
          <a:p>
            <a:pPr eaLnBrk="1" hangingPunct="1"/>
            <a:r>
              <a:rPr lang="en-GB"/>
              <a:t>Splenectomy: adverse events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63550" y="1727200"/>
            <a:ext cx="8229600" cy="436245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Clr>
                <a:srgbClr val="C00000"/>
              </a:buClr>
            </a:pPr>
            <a:r>
              <a:rPr lang="en-US" dirty="0" err="1"/>
              <a:t>Splenectomy</a:t>
            </a:r>
            <a:r>
              <a:rPr lang="en-US" dirty="0"/>
              <a:t> was independently associated with an increased risk of most disease-related complications. </a:t>
            </a:r>
          </a:p>
          <a:p>
            <a:pPr>
              <a:lnSpc>
                <a:spcPct val="160000"/>
              </a:lnSpc>
              <a:buClr>
                <a:srgbClr val="C00000"/>
              </a:buClr>
            </a:pPr>
            <a:r>
              <a:rPr lang="en-GB" dirty="0" err="1"/>
              <a:t>Thromboembolic</a:t>
            </a:r>
            <a:r>
              <a:rPr lang="en-GB" dirty="0"/>
              <a:t> events- </a:t>
            </a:r>
            <a:endParaRPr lang="en-GB" baseline="30000" dirty="0"/>
          </a:p>
          <a:p>
            <a:pPr lvl="1">
              <a:lnSpc>
                <a:spcPct val="160000"/>
              </a:lnSpc>
              <a:buClr>
                <a:srgbClr val="C00000"/>
              </a:buClr>
            </a:pPr>
            <a:r>
              <a:rPr lang="en-GB" sz="3800" baseline="30000" dirty="0"/>
              <a:t>Venous thrombosis</a:t>
            </a:r>
          </a:p>
          <a:p>
            <a:pPr lvl="1">
              <a:lnSpc>
                <a:spcPct val="160000"/>
              </a:lnSpc>
              <a:buClr>
                <a:srgbClr val="C00000"/>
              </a:buClr>
            </a:pPr>
            <a:r>
              <a:rPr lang="en-GB" sz="3800" baseline="30000" dirty="0"/>
              <a:t>Silent brain infarctions</a:t>
            </a:r>
          </a:p>
          <a:p>
            <a:pPr eaLnBrk="1" hangingPunct="1">
              <a:buClr>
                <a:srgbClr val="C00000"/>
              </a:buClr>
            </a:pPr>
            <a:r>
              <a:rPr lang="en-GB" dirty="0"/>
              <a:t>Pulmonary hypertension</a:t>
            </a:r>
          </a:p>
          <a:p>
            <a:pPr eaLnBrk="1" hangingPunct="1">
              <a:buClr>
                <a:srgbClr val="C00000"/>
              </a:buClr>
            </a:pPr>
            <a:r>
              <a:rPr lang="en-GB" dirty="0"/>
              <a:t>Infection - sepsis</a:t>
            </a:r>
            <a:endParaRPr lang="en-GB" baseline="30000" dirty="0"/>
          </a:p>
          <a:p>
            <a:pPr lvl="1" eaLnBrk="1" hangingPunct="1"/>
            <a:r>
              <a:rPr lang="en-GB" dirty="0"/>
              <a:t>10-year follow-up of 221 </a:t>
            </a:r>
            <a:r>
              <a:rPr lang="en-GB" dirty="0" err="1"/>
              <a:t>splenectomized</a:t>
            </a:r>
            <a:r>
              <a:rPr lang="en-GB" dirty="0"/>
              <a:t> patients, </a:t>
            </a:r>
            <a:br>
              <a:rPr lang="en-GB" dirty="0"/>
            </a:br>
            <a:r>
              <a:rPr lang="en-GB" dirty="0"/>
              <a:t>6 of whom died of sepsis</a:t>
            </a:r>
          </a:p>
          <a:p>
            <a:pPr lvl="1" eaLnBrk="1" hangingPunct="1"/>
            <a:r>
              <a:rPr lang="en-GB" dirty="0"/>
              <a:t>no need to “wait &amp; see” in such patients with fever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12775" y="5830888"/>
            <a:ext cx="8226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Representative examples of time course of thrombin generation in the presence of erythroid thalassemic cells as source of phospholipids</a:t>
            </a:r>
          </a:p>
        </p:txBody>
      </p:sp>
      <p:grpSp>
        <p:nvGrpSpPr>
          <p:cNvPr id="2" name="Group 80"/>
          <p:cNvGrpSpPr>
            <a:grpSpLocks/>
          </p:cNvGrpSpPr>
          <p:nvPr/>
        </p:nvGrpSpPr>
        <p:grpSpPr bwMode="auto">
          <a:xfrm>
            <a:off x="723900" y="1676400"/>
            <a:ext cx="8115300" cy="4140200"/>
            <a:chOff x="504" y="1008"/>
            <a:chExt cx="5112" cy="2608"/>
          </a:xfrm>
        </p:grpSpPr>
        <p:sp>
          <p:nvSpPr>
            <p:cNvPr id="37895" name="Freeform 6"/>
            <p:cNvSpPr>
              <a:spLocks/>
            </p:cNvSpPr>
            <p:nvPr/>
          </p:nvSpPr>
          <p:spPr bwMode="auto">
            <a:xfrm>
              <a:off x="1128" y="1081"/>
              <a:ext cx="2448" cy="1963"/>
            </a:xfrm>
            <a:custGeom>
              <a:avLst/>
              <a:gdLst>
                <a:gd name="T0" fmla="*/ 0 w 2448"/>
                <a:gd name="T1" fmla="*/ 0 h 1968"/>
                <a:gd name="T2" fmla="*/ 0 w 2448"/>
                <a:gd name="T3" fmla="*/ 1858 h 1968"/>
                <a:gd name="T4" fmla="*/ 2448 w 2448"/>
                <a:gd name="T5" fmla="*/ 1858 h 1968"/>
                <a:gd name="T6" fmla="*/ 0 60000 65536"/>
                <a:gd name="T7" fmla="*/ 0 60000 65536"/>
                <a:gd name="T8" fmla="*/ 0 60000 65536"/>
                <a:gd name="T9" fmla="*/ 0 w 2448"/>
                <a:gd name="T10" fmla="*/ 0 h 1968"/>
                <a:gd name="T11" fmla="*/ 2448 w 2448"/>
                <a:gd name="T12" fmla="*/ 1968 h 19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48" h="1968">
                  <a:moveTo>
                    <a:pt x="0" y="0"/>
                  </a:moveTo>
                  <a:lnTo>
                    <a:pt x="0" y="1968"/>
                  </a:lnTo>
                  <a:lnTo>
                    <a:pt x="2448" y="196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6" name="Line 7"/>
            <p:cNvSpPr>
              <a:spLocks noChangeShapeType="1"/>
            </p:cNvSpPr>
            <p:nvPr/>
          </p:nvSpPr>
          <p:spPr bwMode="auto">
            <a:xfrm>
              <a:off x="1037" y="1109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7" name="Line 8"/>
            <p:cNvSpPr>
              <a:spLocks noChangeShapeType="1"/>
            </p:cNvSpPr>
            <p:nvPr/>
          </p:nvSpPr>
          <p:spPr bwMode="auto">
            <a:xfrm>
              <a:off x="1037" y="149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8" name="Line 9"/>
            <p:cNvSpPr>
              <a:spLocks noChangeShapeType="1"/>
            </p:cNvSpPr>
            <p:nvPr/>
          </p:nvSpPr>
          <p:spPr bwMode="auto">
            <a:xfrm>
              <a:off x="1037" y="187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9" name="Line 10"/>
            <p:cNvSpPr>
              <a:spLocks noChangeShapeType="1"/>
            </p:cNvSpPr>
            <p:nvPr/>
          </p:nvSpPr>
          <p:spPr bwMode="auto">
            <a:xfrm>
              <a:off x="1037" y="226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0" name="Line 11"/>
            <p:cNvSpPr>
              <a:spLocks noChangeShapeType="1"/>
            </p:cNvSpPr>
            <p:nvPr/>
          </p:nvSpPr>
          <p:spPr bwMode="auto">
            <a:xfrm>
              <a:off x="1037" y="265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1" name="Line 12"/>
            <p:cNvSpPr>
              <a:spLocks noChangeShapeType="1"/>
            </p:cNvSpPr>
            <p:nvPr/>
          </p:nvSpPr>
          <p:spPr bwMode="auto">
            <a:xfrm>
              <a:off x="1037" y="304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2" name="Line 13"/>
            <p:cNvSpPr>
              <a:spLocks noChangeShapeType="1"/>
            </p:cNvSpPr>
            <p:nvPr/>
          </p:nvSpPr>
          <p:spPr bwMode="auto">
            <a:xfrm flipV="1">
              <a:off x="1128" y="3041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3" name="Line 14"/>
            <p:cNvSpPr>
              <a:spLocks noChangeShapeType="1"/>
            </p:cNvSpPr>
            <p:nvPr/>
          </p:nvSpPr>
          <p:spPr bwMode="auto">
            <a:xfrm flipV="1">
              <a:off x="1527" y="3041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4" name="Line 15"/>
            <p:cNvSpPr>
              <a:spLocks noChangeShapeType="1"/>
            </p:cNvSpPr>
            <p:nvPr/>
          </p:nvSpPr>
          <p:spPr bwMode="auto">
            <a:xfrm flipV="1">
              <a:off x="1934" y="3041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5" name="Line 16"/>
            <p:cNvSpPr>
              <a:spLocks noChangeShapeType="1"/>
            </p:cNvSpPr>
            <p:nvPr/>
          </p:nvSpPr>
          <p:spPr bwMode="auto">
            <a:xfrm flipV="1">
              <a:off x="2346" y="3041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6" name="Line 17"/>
            <p:cNvSpPr>
              <a:spLocks noChangeShapeType="1"/>
            </p:cNvSpPr>
            <p:nvPr/>
          </p:nvSpPr>
          <p:spPr bwMode="auto">
            <a:xfrm flipV="1">
              <a:off x="2760" y="3041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7" name="Line 18"/>
            <p:cNvSpPr>
              <a:spLocks noChangeShapeType="1"/>
            </p:cNvSpPr>
            <p:nvPr/>
          </p:nvSpPr>
          <p:spPr bwMode="auto">
            <a:xfrm flipV="1">
              <a:off x="3169" y="3041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8" name="Line 19"/>
            <p:cNvSpPr>
              <a:spLocks noChangeShapeType="1"/>
            </p:cNvSpPr>
            <p:nvPr/>
          </p:nvSpPr>
          <p:spPr bwMode="auto">
            <a:xfrm flipV="1">
              <a:off x="3576" y="3041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9" name="Freeform 20"/>
            <p:cNvSpPr>
              <a:spLocks/>
            </p:cNvSpPr>
            <p:nvPr/>
          </p:nvSpPr>
          <p:spPr bwMode="auto">
            <a:xfrm>
              <a:off x="1517" y="1252"/>
              <a:ext cx="2054" cy="1680"/>
            </a:xfrm>
            <a:custGeom>
              <a:avLst/>
              <a:gdLst>
                <a:gd name="T0" fmla="*/ 0 w 2054"/>
                <a:gd name="T1" fmla="*/ 1680 h 1680"/>
                <a:gd name="T2" fmla="*/ 416 w 2054"/>
                <a:gd name="T3" fmla="*/ 1525 h 1680"/>
                <a:gd name="T4" fmla="*/ 822 w 2054"/>
                <a:gd name="T5" fmla="*/ 1210 h 1680"/>
                <a:gd name="T6" fmla="*/ 1238 w 2054"/>
                <a:gd name="T7" fmla="*/ 810 h 1680"/>
                <a:gd name="T8" fmla="*/ 1648 w 2054"/>
                <a:gd name="T9" fmla="*/ 282 h 1680"/>
                <a:gd name="T10" fmla="*/ 2054 w 2054"/>
                <a:gd name="T11" fmla="*/ 0 h 16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54"/>
                <a:gd name="T19" fmla="*/ 0 h 1680"/>
                <a:gd name="T20" fmla="*/ 2054 w 2054"/>
                <a:gd name="T21" fmla="*/ 1680 h 16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54" h="1680">
                  <a:moveTo>
                    <a:pt x="0" y="1680"/>
                  </a:moveTo>
                  <a:lnTo>
                    <a:pt x="416" y="1525"/>
                  </a:lnTo>
                  <a:lnTo>
                    <a:pt x="822" y="1210"/>
                  </a:lnTo>
                  <a:lnTo>
                    <a:pt x="1238" y="810"/>
                  </a:lnTo>
                  <a:lnTo>
                    <a:pt x="1648" y="282"/>
                  </a:lnTo>
                  <a:lnTo>
                    <a:pt x="2054" y="0"/>
                  </a:ln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0" name="AutoShape 21"/>
            <p:cNvSpPr>
              <a:spLocks noChangeArrowheads="1"/>
            </p:cNvSpPr>
            <p:nvPr/>
          </p:nvSpPr>
          <p:spPr bwMode="auto">
            <a:xfrm>
              <a:off x="1474" y="2880"/>
              <a:ext cx="96" cy="96"/>
            </a:xfrm>
            <a:prstGeom prst="diamond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1" name="AutoShape 22"/>
            <p:cNvSpPr>
              <a:spLocks noChangeArrowheads="1"/>
            </p:cNvSpPr>
            <p:nvPr/>
          </p:nvSpPr>
          <p:spPr bwMode="auto">
            <a:xfrm>
              <a:off x="1886" y="2726"/>
              <a:ext cx="96" cy="96"/>
            </a:xfrm>
            <a:prstGeom prst="diamond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2" name="AutoShape 23"/>
            <p:cNvSpPr>
              <a:spLocks noChangeArrowheads="1"/>
            </p:cNvSpPr>
            <p:nvPr/>
          </p:nvSpPr>
          <p:spPr bwMode="auto">
            <a:xfrm>
              <a:off x="2300" y="2410"/>
              <a:ext cx="96" cy="96"/>
            </a:xfrm>
            <a:prstGeom prst="diamond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3" name="AutoShape 24"/>
            <p:cNvSpPr>
              <a:spLocks noChangeArrowheads="1"/>
            </p:cNvSpPr>
            <p:nvPr/>
          </p:nvSpPr>
          <p:spPr bwMode="auto">
            <a:xfrm>
              <a:off x="2712" y="2018"/>
              <a:ext cx="96" cy="96"/>
            </a:xfrm>
            <a:prstGeom prst="diamond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4" name="AutoShape 25"/>
            <p:cNvSpPr>
              <a:spLocks noChangeArrowheads="1"/>
            </p:cNvSpPr>
            <p:nvPr/>
          </p:nvSpPr>
          <p:spPr bwMode="auto">
            <a:xfrm>
              <a:off x="3124" y="1485"/>
              <a:ext cx="96" cy="96"/>
            </a:xfrm>
            <a:prstGeom prst="diamond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5" name="AutoShape 26"/>
            <p:cNvSpPr>
              <a:spLocks noChangeArrowheads="1"/>
            </p:cNvSpPr>
            <p:nvPr/>
          </p:nvSpPr>
          <p:spPr bwMode="auto">
            <a:xfrm>
              <a:off x="3528" y="1195"/>
              <a:ext cx="96" cy="96"/>
            </a:xfrm>
            <a:prstGeom prst="diamond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6" name="Freeform 27"/>
            <p:cNvSpPr>
              <a:spLocks/>
            </p:cNvSpPr>
            <p:nvPr/>
          </p:nvSpPr>
          <p:spPr bwMode="auto">
            <a:xfrm>
              <a:off x="1512" y="2348"/>
              <a:ext cx="2067" cy="653"/>
            </a:xfrm>
            <a:custGeom>
              <a:avLst/>
              <a:gdLst>
                <a:gd name="T0" fmla="*/ 0 w 2067"/>
                <a:gd name="T1" fmla="*/ 653 h 653"/>
                <a:gd name="T2" fmla="*/ 421 w 2067"/>
                <a:gd name="T3" fmla="*/ 562 h 653"/>
                <a:gd name="T4" fmla="*/ 832 w 2067"/>
                <a:gd name="T5" fmla="*/ 400 h 653"/>
                <a:gd name="T6" fmla="*/ 1248 w 2067"/>
                <a:gd name="T7" fmla="*/ 346 h 653"/>
                <a:gd name="T8" fmla="*/ 1653 w 2067"/>
                <a:gd name="T9" fmla="*/ 66 h 653"/>
                <a:gd name="T10" fmla="*/ 2067 w 2067"/>
                <a:gd name="T11" fmla="*/ 0 h 6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67"/>
                <a:gd name="T19" fmla="*/ 0 h 653"/>
                <a:gd name="T20" fmla="*/ 2067 w 2067"/>
                <a:gd name="T21" fmla="*/ 653 h 6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67" h="653">
                  <a:moveTo>
                    <a:pt x="0" y="653"/>
                  </a:moveTo>
                  <a:lnTo>
                    <a:pt x="421" y="562"/>
                  </a:lnTo>
                  <a:lnTo>
                    <a:pt x="832" y="400"/>
                  </a:lnTo>
                  <a:lnTo>
                    <a:pt x="1248" y="346"/>
                  </a:lnTo>
                  <a:lnTo>
                    <a:pt x="1653" y="66"/>
                  </a:lnTo>
                  <a:lnTo>
                    <a:pt x="2067" y="0"/>
                  </a:lnTo>
                </a:path>
              </a:pathLst>
            </a:custGeom>
            <a:noFill/>
            <a:ln w="28575">
              <a:solidFill>
                <a:srgbClr val="FFE33B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7" name="Rectangle 28"/>
            <p:cNvSpPr>
              <a:spLocks noChangeArrowheads="1"/>
            </p:cNvSpPr>
            <p:nvPr/>
          </p:nvSpPr>
          <p:spPr bwMode="auto">
            <a:xfrm>
              <a:off x="1494" y="2980"/>
              <a:ext cx="48" cy="48"/>
            </a:xfrm>
            <a:prstGeom prst="rect">
              <a:avLst/>
            </a:prstGeom>
            <a:solidFill>
              <a:srgbClr val="FFE33B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8" name="Rectangle 29"/>
            <p:cNvSpPr>
              <a:spLocks noChangeArrowheads="1"/>
            </p:cNvSpPr>
            <p:nvPr/>
          </p:nvSpPr>
          <p:spPr bwMode="auto">
            <a:xfrm>
              <a:off x="1911" y="2875"/>
              <a:ext cx="48" cy="48"/>
            </a:xfrm>
            <a:prstGeom prst="rect">
              <a:avLst/>
            </a:prstGeom>
            <a:solidFill>
              <a:srgbClr val="FFE33B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19" name="Rectangle 30"/>
            <p:cNvSpPr>
              <a:spLocks noChangeArrowheads="1"/>
            </p:cNvSpPr>
            <p:nvPr/>
          </p:nvSpPr>
          <p:spPr bwMode="auto">
            <a:xfrm>
              <a:off x="2322" y="2725"/>
              <a:ext cx="48" cy="48"/>
            </a:xfrm>
            <a:prstGeom prst="rect">
              <a:avLst/>
            </a:prstGeom>
            <a:solidFill>
              <a:srgbClr val="FFE33B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0" name="Rectangle 31"/>
            <p:cNvSpPr>
              <a:spLocks noChangeArrowheads="1"/>
            </p:cNvSpPr>
            <p:nvPr/>
          </p:nvSpPr>
          <p:spPr bwMode="auto">
            <a:xfrm>
              <a:off x="2736" y="2677"/>
              <a:ext cx="48" cy="48"/>
            </a:xfrm>
            <a:prstGeom prst="rect">
              <a:avLst/>
            </a:prstGeom>
            <a:solidFill>
              <a:srgbClr val="FFE33B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1" name="Rectangle 32"/>
            <p:cNvSpPr>
              <a:spLocks noChangeArrowheads="1"/>
            </p:cNvSpPr>
            <p:nvPr/>
          </p:nvSpPr>
          <p:spPr bwMode="auto">
            <a:xfrm>
              <a:off x="3144" y="2392"/>
              <a:ext cx="48" cy="48"/>
            </a:xfrm>
            <a:prstGeom prst="rect">
              <a:avLst/>
            </a:prstGeom>
            <a:solidFill>
              <a:srgbClr val="FFE33B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2" name="Rectangle 33"/>
            <p:cNvSpPr>
              <a:spLocks noChangeArrowheads="1"/>
            </p:cNvSpPr>
            <p:nvPr/>
          </p:nvSpPr>
          <p:spPr bwMode="auto">
            <a:xfrm>
              <a:off x="3555" y="2320"/>
              <a:ext cx="48" cy="48"/>
            </a:xfrm>
            <a:prstGeom prst="rect">
              <a:avLst/>
            </a:prstGeom>
            <a:solidFill>
              <a:srgbClr val="FFE33B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3" name="Freeform 34"/>
            <p:cNvSpPr>
              <a:spLocks/>
            </p:cNvSpPr>
            <p:nvPr/>
          </p:nvSpPr>
          <p:spPr bwMode="auto">
            <a:xfrm>
              <a:off x="1520" y="2492"/>
              <a:ext cx="2056" cy="517"/>
            </a:xfrm>
            <a:custGeom>
              <a:avLst/>
              <a:gdLst>
                <a:gd name="T0" fmla="*/ 0 w 2056"/>
                <a:gd name="T1" fmla="*/ 517 h 517"/>
                <a:gd name="T2" fmla="*/ 416 w 2056"/>
                <a:gd name="T3" fmla="*/ 488 h 517"/>
                <a:gd name="T4" fmla="*/ 827 w 2056"/>
                <a:gd name="T5" fmla="*/ 312 h 517"/>
                <a:gd name="T6" fmla="*/ 1243 w 2056"/>
                <a:gd name="T7" fmla="*/ 152 h 517"/>
                <a:gd name="T8" fmla="*/ 1645 w 2056"/>
                <a:gd name="T9" fmla="*/ 146 h 517"/>
                <a:gd name="T10" fmla="*/ 2056 w 2056"/>
                <a:gd name="T11" fmla="*/ 0 h 5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56"/>
                <a:gd name="T19" fmla="*/ 0 h 517"/>
                <a:gd name="T20" fmla="*/ 2056 w 2056"/>
                <a:gd name="T21" fmla="*/ 517 h 5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56" h="517">
                  <a:moveTo>
                    <a:pt x="0" y="517"/>
                  </a:moveTo>
                  <a:lnTo>
                    <a:pt x="416" y="488"/>
                  </a:lnTo>
                  <a:lnTo>
                    <a:pt x="827" y="312"/>
                  </a:lnTo>
                  <a:lnTo>
                    <a:pt x="1243" y="152"/>
                  </a:lnTo>
                  <a:lnTo>
                    <a:pt x="1645" y="146"/>
                  </a:lnTo>
                  <a:lnTo>
                    <a:pt x="2056" y="0"/>
                  </a:lnTo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4" name="AutoShape 35"/>
            <p:cNvSpPr>
              <a:spLocks noChangeArrowheads="1"/>
            </p:cNvSpPr>
            <p:nvPr/>
          </p:nvSpPr>
          <p:spPr bwMode="auto">
            <a:xfrm>
              <a:off x="3528" y="2464"/>
              <a:ext cx="96" cy="48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5" name="AutoShape 36"/>
            <p:cNvSpPr>
              <a:spLocks noChangeArrowheads="1"/>
            </p:cNvSpPr>
            <p:nvPr/>
          </p:nvSpPr>
          <p:spPr bwMode="auto">
            <a:xfrm>
              <a:off x="3117" y="2617"/>
              <a:ext cx="96" cy="48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6" name="AutoShape 37"/>
            <p:cNvSpPr>
              <a:spLocks noChangeArrowheads="1"/>
            </p:cNvSpPr>
            <p:nvPr/>
          </p:nvSpPr>
          <p:spPr bwMode="auto">
            <a:xfrm>
              <a:off x="2712" y="2617"/>
              <a:ext cx="96" cy="48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7" name="AutoShape 38"/>
            <p:cNvSpPr>
              <a:spLocks noChangeArrowheads="1"/>
            </p:cNvSpPr>
            <p:nvPr/>
          </p:nvSpPr>
          <p:spPr bwMode="auto">
            <a:xfrm>
              <a:off x="2301" y="2776"/>
              <a:ext cx="96" cy="48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8" name="AutoShape 39"/>
            <p:cNvSpPr>
              <a:spLocks noChangeArrowheads="1"/>
            </p:cNvSpPr>
            <p:nvPr/>
          </p:nvSpPr>
          <p:spPr bwMode="auto">
            <a:xfrm>
              <a:off x="1884" y="2959"/>
              <a:ext cx="96" cy="48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9" name="AutoShape 40"/>
            <p:cNvSpPr>
              <a:spLocks noChangeArrowheads="1"/>
            </p:cNvSpPr>
            <p:nvPr/>
          </p:nvSpPr>
          <p:spPr bwMode="auto">
            <a:xfrm>
              <a:off x="1479" y="2977"/>
              <a:ext cx="96" cy="48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0" name="Freeform 41"/>
            <p:cNvSpPr>
              <a:spLocks/>
            </p:cNvSpPr>
            <p:nvPr/>
          </p:nvSpPr>
          <p:spPr bwMode="auto">
            <a:xfrm>
              <a:off x="1520" y="2462"/>
              <a:ext cx="2056" cy="550"/>
            </a:xfrm>
            <a:custGeom>
              <a:avLst/>
              <a:gdLst>
                <a:gd name="T0" fmla="*/ 2056 w 2056"/>
                <a:gd name="T1" fmla="*/ 0 h 550"/>
                <a:gd name="T2" fmla="*/ 1643 w 2056"/>
                <a:gd name="T3" fmla="*/ 131 h 550"/>
                <a:gd name="T4" fmla="*/ 1235 w 2056"/>
                <a:gd name="T5" fmla="*/ 262 h 550"/>
                <a:gd name="T6" fmla="*/ 824 w 2056"/>
                <a:gd name="T7" fmla="*/ 374 h 550"/>
                <a:gd name="T8" fmla="*/ 408 w 2056"/>
                <a:gd name="T9" fmla="*/ 496 h 550"/>
                <a:gd name="T10" fmla="*/ 0 w 2056"/>
                <a:gd name="T11" fmla="*/ 550 h 5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56"/>
                <a:gd name="T19" fmla="*/ 0 h 550"/>
                <a:gd name="T20" fmla="*/ 2056 w 2056"/>
                <a:gd name="T21" fmla="*/ 550 h 55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56" h="550">
                  <a:moveTo>
                    <a:pt x="2056" y="0"/>
                  </a:moveTo>
                  <a:lnTo>
                    <a:pt x="1643" y="131"/>
                  </a:lnTo>
                  <a:lnTo>
                    <a:pt x="1235" y="262"/>
                  </a:lnTo>
                  <a:lnTo>
                    <a:pt x="824" y="374"/>
                  </a:lnTo>
                  <a:lnTo>
                    <a:pt x="408" y="496"/>
                  </a:lnTo>
                  <a:lnTo>
                    <a:pt x="0" y="550"/>
                  </a:lnTo>
                </a:path>
              </a:pathLst>
            </a:cu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1" name="AutoShape 42"/>
            <p:cNvSpPr>
              <a:spLocks noChangeArrowheads="1"/>
            </p:cNvSpPr>
            <p:nvPr/>
          </p:nvSpPr>
          <p:spPr bwMode="auto">
            <a:xfrm>
              <a:off x="3966" y="2103"/>
              <a:ext cx="165" cy="83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2" name="Oval 43"/>
            <p:cNvSpPr>
              <a:spLocks noChangeArrowheads="1"/>
            </p:cNvSpPr>
            <p:nvPr/>
          </p:nvSpPr>
          <p:spPr bwMode="auto">
            <a:xfrm>
              <a:off x="3555" y="2434"/>
              <a:ext cx="48" cy="4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3" name="Oval 44"/>
            <p:cNvSpPr>
              <a:spLocks noChangeArrowheads="1"/>
            </p:cNvSpPr>
            <p:nvPr/>
          </p:nvSpPr>
          <p:spPr bwMode="auto">
            <a:xfrm>
              <a:off x="3138" y="2566"/>
              <a:ext cx="48" cy="4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4" name="Oval 45"/>
            <p:cNvSpPr>
              <a:spLocks noChangeArrowheads="1"/>
            </p:cNvSpPr>
            <p:nvPr/>
          </p:nvSpPr>
          <p:spPr bwMode="auto">
            <a:xfrm>
              <a:off x="2733" y="2707"/>
              <a:ext cx="48" cy="4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5" name="Oval 46"/>
            <p:cNvSpPr>
              <a:spLocks noChangeArrowheads="1"/>
            </p:cNvSpPr>
            <p:nvPr/>
          </p:nvSpPr>
          <p:spPr bwMode="auto">
            <a:xfrm>
              <a:off x="2322" y="2815"/>
              <a:ext cx="48" cy="4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6" name="Oval 47"/>
            <p:cNvSpPr>
              <a:spLocks noChangeArrowheads="1"/>
            </p:cNvSpPr>
            <p:nvPr/>
          </p:nvSpPr>
          <p:spPr bwMode="auto">
            <a:xfrm>
              <a:off x="1914" y="2935"/>
              <a:ext cx="48" cy="4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7" name="Oval 48"/>
            <p:cNvSpPr>
              <a:spLocks noChangeArrowheads="1"/>
            </p:cNvSpPr>
            <p:nvPr/>
          </p:nvSpPr>
          <p:spPr bwMode="auto">
            <a:xfrm>
              <a:off x="1497" y="2986"/>
              <a:ext cx="48" cy="4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8" name="Oval 49"/>
            <p:cNvSpPr>
              <a:spLocks noChangeArrowheads="1"/>
            </p:cNvSpPr>
            <p:nvPr/>
          </p:nvSpPr>
          <p:spPr bwMode="auto">
            <a:xfrm>
              <a:off x="3984" y="2338"/>
              <a:ext cx="96" cy="9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39" name="Line 50"/>
            <p:cNvSpPr>
              <a:spLocks noChangeShapeType="1"/>
            </p:cNvSpPr>
            <p:nvPr/>
          </p:nvSpPr>
          <p:spPr bwMode="auto">
            <a:xfrm>
              <a:off x="3936" y="2386"/>
              <a:ext cx="192" cy="2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40" name="Line 51"/>
            <p:cNvSpPr>
              <a:spLocks noChangeShapeType="1"/>
            </p:cNvSpPr>
            <p:nvPr/>
          </p:nvSpPr>
          <p:spPr bwMode="auto">
            <a:xfrm>
              <a:off x="3960" y="2146"/>
              <a:ext cx="171" cy="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52"/>
            <p:cNvGrpSpPr>
              <a:grpSpLocks/>
            </p:cNvGrpSpPr>
            <p:nvPr/>
          </p:nvGrpSpPr>
          <p:grpSpPr bwMode="auto">
            <a:xfrm>
              <a:off x="3912" y="1717"/>
              <a:ext cx="192" cy="96"/>
              <a:chOff x="4560" y="1365"/>
              <a:chExt cx="96" cy="48"/>
            </a:xfrm>
          </p:grpSpPr>
          <p:sp>
            <p:nvSpPr>
              <p:cNvPr id="37964" name="Rectangle 53"/>
              <p:cNvSpPr>
                <a:spLocks noChangeArrowheads="1"/>
              </p:cNvSpPr>
              <p:nvPr/>
            </p:nvSpPr>
            <p:spPr bwMode="auto">
              <a:xfrm>
                <a:off x="4587" y="1365"/>
                <a:ext cx="48" cy="48"/>
              </a:xfrm>
              <a:prstGeom prst="rect">
                <a:avLst/>
              </a:prstGeom>
              <a:solidFill>
                <a:srgbClr val="FFE33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65" name="Line 54"/>
              <p:cNvSpPr>
                <a:spLocks noChangeShapeType="1"/>
              </p:cNvSpPr>
              <p:nvPr/>
            </p:nvSpPr>
            <p:spPr bwMode="auto">
              <a:xfrm>
                <a:off x="4560" y="1389"/>
                <a:ext cx="96" cy="0"/>
              </a:xfrm>
              <a:prstGeom prst="line">
                <a:avLst/>
              </a:prstGeom>
              <a:noFill/>
              <a:ln w="28575">
                <a:solidFill>
                  <a:srgbClr val="FFE33B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55"/>
            <p:cNvGrpSpPr>
              <a:grpSpLocks/>
            </p:cNvGrpSpPr>
            <p:nvPr/>
          </p:nvGrpSpPr>
          <p:grpSpPr bwMode="auto">
            <a:xfrm>
              <a:off x="3960" y="1318"/>
              <a:ext cx="141" cy="137"/>
              <a:chOff x="4746" y="930"/>
              <a:chExt cx="99" cy="96"/>
            </a:xfrm>
          </p:grpSpPr>
          <p:sp>
            <p:nvSpPr>
              <p:cNvPr id="37962" name="AutoShape 56"/>
              <p:cNvSpPr>
                <a:spLocks noChangeArrowheads="1"/>
              </p:cNvSpPr>
              <p:nvPr/>
            </p:nvSpPr>
            <p:spPr bwMode="auto">
              <a:xfrm>
                <a:off x="4749" y="930"/>
                <a:ext cx="96" cy="96"/>
              </a:xfrm>
              <a:prstGeom prst="diamond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63" name="Line 57"/>
              <p:cNvSpPr>
                <a:spLocks noChangeShapeType="1"/>
              </p:cNvSpPr>
              <p:nvPr/>
            </p:nvSpPr>
            <p:spPr bwMode="auto">
              <a:xfrm>
                <a:off x="4746" y="975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943" name="Text Box 58"/>
            <p:cNvSpPr txBox="1">
              <a:spLocks noChangeArrowheads="1"/>
            </p:cNvSpPr>
            <p:nvPr/>
          </p:nvSpPr>
          <p:spPr bwMode="auto">
            <a:xfrm>
              <a:off x="746" y="1008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600"/>
                <a:t>150</a:t>
              </a:r>
            </a:p>
          </p:txBody>
        </p:sp>
        <p:sp>
          <p:nvSpPr>
            <p:cNvPr id="37944" name="Text Box 59"/>
            <p:cNvSpPr txBox="1">
              <a:spLocks noChangeArrowheads="1"/>
            </p:cNvSpPr>
            <p:nvPr/>
          </p:nvSpPr>
          <p:spPr bwMode="auto">
            <a:xfrm>
              <a:off x="746" y="1379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600"/>
                <a:t>120</a:t>
              </a:r>
            </a:p>
          </p:txBody>
        </p:sp>
        <p:sp>
          <p:nvSpPr>
            <p:cNvPr id="37945" name="Text Box 60"/>
            <p:cNvSpPr txBox="1">
              <a:spLocks noChangeArrowheads="1"/>
            </p:cNvSpPr>
            <p:nvPr/>
          </p:nvSpPr>
          <p:spPr bwMode="auto">
            <a:xfrm>
              <a:off x="746" y="1763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600"/>
                <a:t>90</a:t>
              </a:r>
            </a:p>
          </p:txBody>
        </p:sp>
        <p:sp>
          <p:nvSpPr>
            <p:cNvPr id="37946" name="Text Box 61"/>
            <p:cNvSpPr txBox="1">
              <a:spLocks noChangeArrowheads="1"/>
            </p:cNvSpPr>
            <p:nvPr/>
          </p:nvSpPr>
          <p:spPr bwMode="auto">
            <a:xfrm>
              <a:off x="746" y="2165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600"/>
                <a:t>60</a:t>
              </a:r>
            </a:p>
          </p:txBody>
        </p:sp>
        <p:sp>
          <p:nvSpPr>
            <p:cNvPr id="37947" name="Text Box 62"/>
            <p:cNvSpPr txBox="1">
              <a:spLocks noChangeArrowheads="1"/>
            </p:cNvSpPr>
            <p:nvPr/>
          </p:nvSpPr>
          <p:spPr bwMode="auto">
            <a:xfrm>
              <a:off x="746" y="2521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sp>
          <p:nvSpPr>
            <p:cNvPr id="37948" name="Text Box 63"/>
            <p:cNvSpPr txBox="1">
              <a:spLocks noChangeArrowheads="1"/>
            </p:cNvSpPr>
            <p:nvPr/>
          </p:nvSpPr>
          <p:spPr bwMode="auto">
            <a:xfrm>
              <a:off x="746" y="2915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600"/>
                <a:t>0</a:t>
              </a:r>
            </a:p>
          </p:txBody>
        </p:sp>
        <p:sp>
          <p:nvSpPr>
            <p:cNvPr id="37949" name="Text Box 64"/>
            <p:cNvSpPr txBox="1">
              <a:spLocks noChangeArrowheads="1"/>
            </p:cNvSpPr>
            <p:nvPr/>
          </p:nvSpPr>
          <p:spPr bwMode="auto">
            <a:xfrm>
              <a:off x="959" y="3145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0</a:t>
              </a:r>
            </a:p>
          </p:txBody>
        </p:sp>
        <p:sp>
          <p:nvSpPr>
            <p:cNvPr id="37950" name="Text Box 65"/>
            <p:cNvSpPr txBox="1">
              <a:spLocks noChangeArrowheads="1"/>
            </p:cNvSpPr>
            <p:nvPr/>
          </p:nvSpPr>
          <p:spPr bwMode="auto">
            <a:xfrm>
              <a:off x="1368" y="3145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10</a:t>
              </a:r>
            </a:p>
          </p:txBody>
        </p:sp>
        <p:sp>
          <p:nvSpPr>
            <p:cNvPr id="37951" name="Text Box 66"/>
            <p:cNvSpPr txBox="1">
              <a:spLocks noChangeArrowheads="1"/>
            </p:cNvSpPr>
            <p:nvPr/>
          </p:nvSpPr>
          <p:spPr bwMode="auto">
            <a:xfrm>
              <a:off x="1752" y="3145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30</a:t>
              </a:r>
            </a:p>
          </p:txBody>
        </p:sp>
        <p:sp>
          <p:nvSpPr>
            <p:cNvPr id="37952" name="Text Box 67"/>
            <p:cNvSpPr txBox="1">
              <a:spLocks noChangeArrowheads="1"/>
            </p:cNvSpPr>
            <p:nvPr/>
          </p:nvSpPr>
          <p:spPr bwMode="auto">
            <a:xfrm>
              <a:off x="2184" y="3145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60</a:t>
              </a:r>
            </a:p>
          </p:txBody>
        </p:sp>
        <p:sp>
          <p:nvSpPr>
            <p:cNvPr id="37953" name="Text Box 68"/>
            <p:cNvSpPr txBox="1">
              <a:spLocks noChangeArrowheads="1"/>
            </p:cNvSpPr>
            <p:nvPr/>
          </p:nvSpPr>
          <p:spPr bwMode="auto">
            <a:xfrm>
              <a:off x="2588" y="3145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90</a:t>
              </a:r>
            </a:p>
          </p:txBody>
        </p:sp>
        <p:sp>
          <p:nvSpPr>
            <p:cNvPr id="37954" name="Text Box 69"/>
            <p:cNvSpPr txBox="1">
              <a:spLocks noChangeArrowheads="1"/>
            </p:cNvSpPr>
            <p:nvPr/>
          </p:nvSpPr>
          <p:spPr bwMode="auto">
            <a:xfrm>
              <a:off x="3000" y="3145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120</a:t>
              </a:r>
            </a:p>
          </p:txBody>
        </p:sp>
        <p:sp>
          <p:nvSpPr>
            <p:cNvPr id="37955" name="Text Box 70"/>
            <p:cNvSpPr txBox="1">
              <a:spLocks noChangeArrowheads="1"/>
            </p:cNvSpPr>
            <p:nvPr/>
          </p:nvSpPr>
          <p:spPr bwMode="auto">
            <a:xfrm>
              <a:off x="3407" y="3145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150</a:t>
              </a:r>
            </a:p>
          </p:txBody>
        </p:sp>
        <p:sp>
          <p:nvSpPr>
            <p:cNvPr id="37956" name="Text Box 71"/>
            <p:cNvSpPr txBox="1">
              <a:spLocks noChangeArrowheads="1"/>
            </p:cNvSpPr>
            <p:nvPr/>
          </p:nvSpPr>
          <p:spPr bwMode="auto">
            <a:xfrm>
              <a:off x="1752" y="3385"/>
              <a:ext cx="12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Time (seconds)</a:t>
              </a:r>
            </a:p>
          </p:txBody>
        </p:sp>
        <p:sp>
          <p:nvSpPr>
            <p:cNvPr id="37957" name="Text Box 72"/>
            <p:cNvSpPr txBox="1">
              <a:spLocks noChangeArrowheads="1"/>
            </p:cNvSpPr>
            <p:nvPr/>
          </p:nvSpPr>
          <p:spPr bwMode="auto">
            <a:xfrm rot="-5400000">
              <a:off x="-355" y="1947"/>
              <a:ext cx="19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Thrombin generation (nM)</a:t>
              </a:r>
            </a:p>
          </p:txBody>
        </p:sp>
        <p:sp>
          <p:nvSpPr>
            <p:cNvPr id="37958" name="Text Box 73"/>
            <p:cNvSpPr txBox="1">
              <a:spLocks noChangeArrowheads="1"/>
            </p:cNvSpPr>
            <p:nvPr/>
          </p:nvSpPr>
          <p:spPr bwMode="auto">
            <a:xfrm>
              <a:off x="4104" y="1273"/>
              <a:ext cx="138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/>
                <a:t>Splenectomized TI patients</a:t>
              </a:r>
            </a:p>
          </p:txBody>
        </p:sp>
        <p:sp>
          <p:nvSpPr>
            <p:cNvPr id="37959" name="Text Box 74"/>
            <p:cNvSpPr txBox="1">
              <a:spLocks noChangeArrowheads="1"/>
            </p:cNvSpPr>
            <p:nvPr/>
          </p:nvSpPr>
          <p:spPr bwMode="auto">
            <a:xfrm>
              <a:off x="4104" y="1657"/>
              <a:ext cx="127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/>
                <a:t>Non-splenectomized TI patients</a:t>
              </a:r>
            </a:p>
          </p:txBody>
        </p:sp>
        <p:sp>
          <p:nvSpPr>
            <p:cNvPr id="37960" name="Text Box 75"/>
            <p:cNvSpPr txBox="1">
              <a:spLocks noChangeArrowheads="1"/>
            </p:cNvSpPr>
            <p:nvPr/>
          </p:nvSpPr>
          <p:spPr bwMode="auto">
            <a:xfrm>
              <a:off x="4104" y="2041"/>
              <a:ext cx="11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/>
                <a:t>Normal controls</a:t>
              </a:r>
            </a:p>
          </p:txBody>
        </p:sp>
        <p:sp>
          <p:nvSpPr>
            <p:cNvPr id="37961" name="Text Box 76"/>
            <p:cNvSpPr txBox="1">
              <a:spLocks noChangeArrowheads="1"/>
            </p:cNvSpPr>
            <p:nvPr/>
          </p:nvSpPr>
          <p:spPr bwMode="auto">
            <a:xfrm>
              <a:off x="4104" y="2281"/>
              <a:ext cx="15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/>
                <a:t>Splenectomized controls</a:t>
              </a:r>
            </a:p>
          </p:txBody>
        </p:sp>
      </p:grpSp>
      <p:sp>
        <p:nvSpPr>
          <p:cNvPr id="37892" name="Text Box 77"/>
          <p:cNvSpPr txBox="1">
            <a:spLocks noChangeArrowheads="1"/>
          </p:cNvSpPr>
          <p:nvPr/>
        </p:nvSpPr>
        <p:spPr bwMode="auto">
          <a:xfrm>
            <a:off x="2763838" y="6629400"/>
            <a:ext cx="6380162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60000"/>
              </a:lnSpc>
              <a:spcBef>
                <a:spcPct val="20000"/>
              </a:spcBef>
            </a:pPr>
            <a:r>
              <a:rPr lang="it-IT" sz="1200"/>
              <a:t>Cappellini MD, et al.</a:t>
            </a:r>
            <a:r>
              <a:rPr lang="it-IT" sz="1200" b="1"/>
              <a:t> </a:t>
            </a:r>
            <a:r>
              <a:rPr lang="it-IT" sz="1200"/>
              <a:t>Br J Hematol. 2000</a:t>
            </a:r>
            <a:r>
              <a:rPr lang="en-US" sz="1200">
                <a:cs typeface="Times New Roman" pitchFamily="18" charset="0"/>
              </a:rPr>
              <a:t>;111:467</a:t>
            </a:r>
            <a:r>
              <a:rPr lang="en-US" sz="1200"/>
              <a:t>–</a:t>
            </a:r>
            <a:r>
              <a:rPr lang="en-US" sz="1200">
                <a:cs typeface="Times New Roman" pitchFamily="18" charset="0"/>
              </a:rPr>
              <a:t>73. </a:t>
            </a:r>
            <a:r>
              <a:rPr lang="en-US" sz="1200"/>
              <a:t>Reprinted with permission.</a:t>
            </a:r>
            <a:endParaRPr lang="en-GB" sz="1200">
              <a:solidFill>
                <a:srgbClr val="A0C0E0"/>
              </a:solidFill>
            </a:endParaRPr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304800" y="762000"/>
            <a:ext cx="845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/>
              <a:t>Splenectomy vs. hypercoagulability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976313" y="3208338"/>
            <a:ext cx="7405687" cy="830262"/>
          </a:xfrm>
          <a:prstGeom prst="rect">
            <a:avLst/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</a:rPr>
              <a:t>Higher rates of </a:t>
            </a:r>
            <a:r>
              <a:rPr lang="en-US" b="1" dirty="0" err="1">
                <a:solidFill>
                  <a:schemeClr val="bg1"/>
                </a:solidFill>
              </a:rPr>
              <a:t>prcoagulant</a:t>
            </a:r>
            <a:r>
              <a:rPr lang="en-US" b="1" dirty="0">
                <a:solidFill>
                  <a:schemeClr val="bg1"/>
                </a:solidFill>
              </a:rPr>
              <a:t> RBCs and activated platelets in </a:t>
            </a:r>
            <a:r>
              <a:rPr lang="en-US" b="1" dirty="0" err="1">
                <a:solidFill>
                  <a:schemeClr val="bg1"/>
                </a:solidFill>
              </a:rPr>
              <a:t>splenectomized</a:t>
            </a:r>
            <a:r>
              <a:rPr lang="en-US" b="1" dirty="0">
                <a:solidFill>
                  <a:schemeClr val="bg1"/>
                </a:solidFill>
              </a:rPr>
              <a:t> patients.</a:t>
            </a:r>
          </a:p>
          <a:p>
            <a:pPr algn="r">
              <a:defRPr/>
            </a:pPr>
            <a:r>
              <a:rPr lang="en-US" sz="1200" b="1" i="1" dirty="0">
                <a:solidFill>
                  <a:schemeClr val="bg1"/>
                </a:solidFill>
              </a:rPr>
              <a:t>Taher A, et al. Blood Rev. 2008;22:283-92.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Splenectomy</a:t>
            </a:r>
            <a:r>
              <a:rPr lang="en-US" dirty="0"/>
              <a:t>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Should be avoided in patients &lt;5 years </a:t>
            </a:r>
          </a:p>
          <a:p>
            <a:pPr>
              <a:lnSpc>
                <a:spcPct val="120000"/>
              </a:lnSpc>
            </a:pPr>
            <a:r>
              <a:rPr lang="en-US" dirty="0"/>
              <a:t>If </a:t>
            </a:r>
            <a:r>
              <a:rPr lang="en-US" dirty="0" err="1"/>
              <a:t>splenectomy</a:t>
            </a:r>
            <a:r>
              <a:rPr lang="en-US" dirty="0"/>
              <a:t> is indicated, patients should receive the following vaccines (2 weeks prior to and then 3 to 5 years later): </a:t>
            </a:r>
          </a:p>
          <a:p>
            <a:pPr lvl="1"/>
            <a:r>
              <a:rPr lang="en-US" dirty="0"/>
              <a:t> Pneumococcal 23-valent polysaccharide vaccine – (s/c or </a:t>
            </a:r>
            <a:r>
              <a:rPr lang="en-US" dirty="0" err="1"/>
              <a:t>i</a:t>
            </a:r>
            <a:r>
              <a:rPr lang="en-US" dirty="0"/>
              <a:t>/m)</a:t>
            </a:r>
          </a:p>
          <a:p>
            <a:pPr lvl="1"/>
            <a:r>
              <a:rPr lang="en-US" dirty="0"/>
              <a:t> H </a:t>
            </a:r>
            <a:r>
              <a:rPr lang="en-US" dirty="0" err="1"/>
              <a:t>influenzae</a:t>
            </a:r>
            <a:r>
              <a:rPr lang="en-US" dirty="0"/>
              <a:t> vaccine - If not administered as childhood immunizations  </a:t>
            </a:r>
          </a:p>
          <a:p>
            <a:pPr lvl="1"/>
            <a:r>
              <a:rPr lang="en-US" dirty="0"/>
              <a:t> Meningococcal polysaccharide vaccine</a:t>
            </a:r>
          </a:p>
          <a:p>
            <a:pPr lvl="1"/>
            <a:r>
              <a:rPr lang="en-US" dirty="0"/>
              <a:t> Influenza vaccine annually  </a:t>
            </a:r>
          </a:p>
          <a:p>
            <a:pPr>
              <a:lnSpc>
                <a:spcPct val="120000"/>
              </a:lnSpc>
            </a:pPr>
            <a:r>
              <a:rPr lang="en-US" dirty="0"/>
              <a:t>Patients who underwent </a:t>
            </a:r>
            <a:r>
              <a:rPr lang="en-US" dirty="0" err="1"/>
              <a:t>splenectomy</a:t>
            </a:r>
            <a:r>
              <a:rPr lang="en-US" dirty="0"/>
              <a:t> without being given the vaccine may still benefit from vaccination </a:t>
            </a:r>
            <a:r>
              <a:rPr lang="en-US" dirty="0" err="1"/>
              <a:t>postsplenectomy</a:t>
            </a:r>
            <a:r>
              <a:rPr lang="en-US" dirty="0"/>
              <a:t> </a:t>
            </a:r>
          </a:p>
          <a:p>
            <a:pPr>
              <a:lnSpc>
                <a:spcPct val="120000"/>
              </a:lnSpc>
            </a:pPr>
            <a:r>
              <a:rPr lang="en-US" dirty="0"/>
              <a:t>Post-</a:t>
            </a:r>
            <a:r>
              <a:rPr lang="en-US" dirty="0" err="1"/>
              <a:t>splenectomy</a:t>
            </a:r>
            <a:r>
              <a:rPr lang="en-US" dirty="0"/>
              <a:t> sepsis remains a risk; therefore, febrile </a:t>
            </a:r>
            <a:r>
              <a:rPr lang="en-US" dirty="0" err="1"/>
              <a:t>splenectomized</a:t>
            </a:r>
            <a:r>
              <a:rPr lang="en-US" dirty="0"/>
              <a:t> patients should undergo rapid evaluation and treatment.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</a:t>
            </a:r>
            <a:r>
              <a:rPr lang="en-US" dirty="0" err="1"/>
              <a:t>splenectomy</a:t>
            </a:r>
            <a:r>
              <a:rPr lang="en-US" dirty="0"/>
              <a:t> prophylaxis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Compliance with prophylactic </a:t>
            </a:r>
            <a:r>
              <a:rPr lang="en-US" dirty="0" err="1" smtClean="0"/>
              <a:t>abx</a:t>
            </a:r>
            <a:r>
              <a:rPr lang="en-US" dirty="0" smtClean="0"/>
              <a:t> </a:t>
            </a:r>
            <a:r>
              <a:rPr lang="en-US" dirty="0"/>
              <a:t>should be stressed </a:t>
            </a:r>
            <a:r>
              <a:rPr lang="en-US" dirty="0" smtClean="0"/>
              <a:t>while </a:t>
            </a:r>
            <a:r>
              <a:rPr lang="en-US" dirty="0"/>
              <a:t>explaining that it does not entirely prevent </a:t>
            </a:r>
            <a:r>
              <a:rPr lang="en-US" dirty="0" err="1"/>
              <a:t>postsplenectomy</a:t>
            </a:r>
            <a:r>
              <a:rPr lang="en-US" dirty="0"/>
              <a:t> sepsis.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Splenectomized</a:t>
            </a:r>
            <a:r>
              <a:rPr lang="en-US" dirty="0" smtClean="0"/>
              <a:t> </a:t>
            </a:r>
            <a:r>
              <a:rPr lang="en-US" dirty="0"/>
              <a:t>patients should receive prophylactic </a:t>
            </a:r>
            <a:r>
              <a:rPr lang="en-US" dirty="0" err="1" smtClean="0"/>
              <a:t>abx</a:t>
            </a:r>
            <a:r>
              <a:rPr lang="en-US" dirty="0" smtClean="0"/>
              <a:t>  for &gt; </a:t>
            </a:r>
            <a:r>
              <a:rPr lang="en-US" dirty="0"/>
              <a:t>2 years following </a:t>
            </a:r>
            <a:r>
              <a:rPr lang="en-US" dirty="0" err="1"/>
              <a:t>splenectomy</a:t>
            </a:r>
            <a:r>
              <a:rPr lang="en-US" dirty="0"/>
              <a:t> (for children until &gt;5 years of age)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 P.O. penicillin, 125 mg bid for age &lt;2 yrs, &amp; 250 mg bid for &gt;2 yrs 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 Alternatives include amoxicillin, TMP-SMZ, and erythromycin 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dirty="0"/>
              <a:t>GB should be inspected and removed during </a:t>
            </a:r>
            <a:r>
              <a:rPr lang="en-US" dirty="0" err="1"/>
              <a:t>splenectomy</a:t>
            </a:r>
            <a:r>
              <a:rPr lang="en-US" dirty="0"/>
              <a:t> if there is evidence of gallstones. Liver biopsy may be considered.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/>
          <a:lstStyle/>
          <a:p>
            <a:r>
              <a:rPr lang="en-US" dirty="0" smtClean="0"/>
              <a:t>Thrombotic disease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dirty="0"/>
              <a:t>Thrombotic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5105400"/>
          </a:xfrm>
        </p:spPr>
        <p:txBody>
          <a:bodyPr>
            <a:normAutofit fontScale="47500" lnSpcReduction="20000"/>
          </a:bodyPr>
          <a:lstStyle/>
          <a:p>
            <a:r>
              <a:rPr lang="en-US" sz="3800" dirty="0"/>
              <a:t>The following subgroups of NTDT patients should be considered at higher risk of thrombosis or CVD, :</a:t>
            </a:r>
            <a:endParaRPr lang="en-US" dirty="0"/>
          </a:p>
          <a:p>
            <a:pPr lvl="1"/>
            <a:r>
              <a:rPr lang="en-US" sz="3400" dirty="0"/>
              <a:t>Adult patients</a:t>
            </a:r>
          </a:p>
          <a:p>
            <a:pPr lvl="1"/>
            <a:r>
              <a:rPr lang="en-US" sz="3400" dirty="0" err="1"/>
              <a:t>Splenectomized</a:t>
            </a:r>
            <a:r>
              <a:rPr lang="en-US" sz="3400" dirty="0"/>
              <a:t> patients</a:t>
            </a:r>
          </a:p>
          <a:p>
            <a:pPr lvl="1"/>
            <a:r>
              <a:rPr lang="en-US" sz="3400" dirty="0"/>
              <a:t>Never or previously minimally transfused patients</a:t>
            </a:r>
          </a:p>
          <a:p>
            <a:pPr lvl="1"/>
            <a:r>
              <a:rPr lang="en-US" sz="3400" dirty="0"/>
              <a:t>Patients with elevated platelet counts (≥500 x 109/l)</a:t>
            </a:r>
          </a:p>
          <a:p>
            <a:pPr lvl="1"/>
            <a:r>
              <a:rPr lang="en-US" sz="3400" dirty="0"/>
              <a:t>Patients with elevated nucleated RBCs (≥300 x 106/l)</a:t>
            </a:r>
          </a:p>
          <a:p>
            <a:pPr lvl="1"/>
            <a:r>
              <a:rPr lang="en-US" sz="3400" dirty="0"/>
              <a:t>Patients with a </a:t>
            </a:r>
            <a:r>
              <a:rPr lang="en-US" sz="3400" dirty="0" err="1"/>
              <a:t>Hb</a:t>
            </a:r>
            <a:r>
              <a:rPr lang="en-US" sz="3400" dirty="0"/>
              <a:t> level &lt;9 g/dl</a:t>
            </a:r>
          </a:p>
          <a:p>
            <a:pPr lvl="1"/>
            <a:r>
              <a:rPr lang="en-US" sz="3400" dirty="0"/>
              <a:t>Patients with a history of pulmonary hypertension </a:t>
            </a:r>
          </a:p>
          <a:p>
            <a:pPr lvl="1"/>
            <a:r>
              <a:rPr lang="en-US" sz="3400" dirty="0"/>
              <a:t>Patients with iron overload </a:t>
            </a:r>
          </a:p>
          <a:p>
            <a:pPr lvl="1"/>
            <a:r>
              <a:rPr lang="fr-FR" sz="3400" dirty="0" err="1"/>
              <a:t>Pregnant</a:t>
            </a:r>
            <a:r>
              <a:rPr lang="fr-FR" sz="3400" dirty="0"/>
              <a:t> patients </a:t>
            </a:r>
          </a:p>
          <a:p>
            <a:pPr lvl="1"/>
            <a:r>
              <a:rPr lang="en-US" sz="3400" dirty="0"/>
              <a:t>Patients with a personal or family history of thrombosis</a:t>
            </a:r>
          </a:p>
          <a:p>
            <a:pPr lvl="1"/>
            <a:r>
              <a:rPr lang="en-US" sz="3400" dirty="0"/>
              <a:t>Patients with other conventional risk factors for thrombosis or CVD</a:t>
            </a:r>
          </a:p>
          <a:p>
            <a:r>
              <a:rPr lang="en-US" sz="3800" dirty="0"/>
              <a:t>Patients developing thrombotic or CVD should be treated as per standard guidelines</a:t>
            </a:r>
          </a:p>
          <a:p>
            <a:r>
              <a:rPr lang="en-US" sz="3800" dirty="0"/>
              <a:t>In high-risk patients prophylactic anticoagulants/</a:t>
            </a:r>
            <a:r>
              <a:rPr lang="en-US" sz="3800" dirty="0" err="1"/>
              <a:t>antiaggregants</a:t>
            </a:r>
            <a:r>
              <a:rPr lang="en-US" sz="3800" dirty="0"/>
              <a:t> should be given.</a:t>
            </a:r>
          </a:p>
          <a:p>
            <a:r>
              <a:rPr lang="en-US" sz="3800" dirty="0"/>
              <a:t>Aspirin should be given in </a:t>
            </a:r>
            <a:r>
              <a:rPr lang="en-US" sz="3800" dirty="0" err="1"/>
              <a:t>splenectomized</a:t>
            </a:r>
            <a:r>
              <a:rPr lang="en-US" sz="3800" dirty="0"/>
              <a:t> NTDT patients with platelets ≥500 x 109/l.</a:t>
            </a:r>
          </a:p>
          <a:p>
            <a:r>
              <a:rPr lang="en-US" sz="3800" dirty="0"/>
              <a:t>Transfusion should be considered for prevention of thrombotic or CVD in high-risk patients.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Bell MT" pitchFamily="18" charset="0"/>
                <a:ea typeface="+mn-ea"/>
                <a:cs typeface="+mn-cs"/>
              </a:rPr>
              <a:t>Goal of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Bell MT" pitchFamily="18" charset="0"/>
              </a:rPr>
              <a:t>To maintain the best possible quality of life with minimum intervention</a:t>
            </a:r>
          </a:p>
          <a:p>
            <a:r>
              <a:rPr lang="en-US" dirty="0">
                <a:latin typeface="Bell MT" pitchFamily="18" charset="0"/>
              </a:rPr>
              <a:t>Regular monitoring/follow up is the key to maintain a good quality life</a:t>
            </a:r>
          </a:p>
          <a:p>
            <a:r>
              <a:rPr lang="en-US" dirty="0">
                <a:latin typeface="Bell MT" pitchFamily="18" charset="0"/>
              </a:rPr>
              <a:t>Treatment of a thalassemia patient – whether TDT or NTDT - needs a serious commitment from treating doctor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Pulmonary HTN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414917"/>
            <a:ext cx="89154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NTDT patients should undergo yearly echocardiogram for the assessment of Pulmonary HTN</a:t>
            </a:r>
          </a:p>
          <a:p>
            <a:r>
              <a:rPr lang="en-US" dirty="0"/>
              <a:t>Patients ‘likely’ to have pulmonary HTN on echo should undergo right heart catheterization to confirm the diagnosis. </a:t>
            </a:r>
          </a:p>
          <a:p>
            <a:pPr lvl="1">
              <a:buNone/>
            </a:pPr>
            <a:r>
              <a:rPr lang="en-US" dirty="0"/>
              <a:t>    Ventilation/perfusion lung scan is also recommended to rule out pulmonary </a:t>
            </a:r>
            <a:r>
              <a:rPr lang="en-US" dirty="0" err="1"/>
              <a:t>thromboembolic</a:t>
            </a:r>
            <a:r>
              <a:rPr lang="en-US" dirty="0"/>
              <a:t> disease</a:t>
            </a:r>
          </a:p>
          <a:p>
            <a:r>
              <a:rPr lang="en-US" dirty="0"/>
              <a:t>Patients with ‘possible’, ‘likely’, or confirmed pulmonary hypertension may benefit from the following interventions -</a:t>
            </a:r>
          </a:p>
          <a:p>
            <a:pPr lvl="1">
              <a:buNone/>
            </a:pPr>
            <a:r>
              <a:rPr lang="en-US" dirty="0"/>
              <a:t>&gt; Blood transfusion &amp; adequate control of iron overload status</a:t>
            </a:r>
          </a:p>
          <a:p>
            <a:pPr lvl="1">
              <a:buNone/>
            </a:pPr>
            <a:r>
              <a:rPr lang="en-US" dirty="0"/>
              <a:t>&gt; </a:t>
            </a:r>
            <a:r>
              <a:rPr lang="en-US" dirty="0" err="1"/>
              <a:t>hydroxyurea</a:t>
            </a:r>
            <a:endParaRPr lang="en-US" dirty="0"/>
          </a:p>
          <a:p>
            <a:pPr lvl="1">
              <a:buNone/>
            </a:pPr>
            <a:r>
              <a:rPr lang="en-US" dirty="0"/>
              <a:t>&gt; </a:t>
            </a:r>
            <a:r>
              <a:rPr lang="en-US" dirty="0" err="1"/>
              <a:t>Sildeanfil</a:t>
            </a:r>
            <a:r>
              <a:rPr lang="en-US" dirty="0"/>
              <a:t> citrate</a:t>
            </a:r>
          </a:p>
          <a:p>
            <a:pPr lvl="1">
              <a:buNone/>
            </a:pPr>
            <a:r>
              <a:rPr lang="en-US" dirty="0"/>
              <a:t>&gt; Anticoagulant therapy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b="1" u="sng" dirty="0"/>
              <a:t>CONCLUSION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initial clinic visit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2248525"/>
              </p:ext>
            </p:extLst>
          </p:nvPr>
        </p:nvGraphicFramePr>
        <p:xfrm>
          <a:off x="628650" y="1491450"/>
          <a:ext cx="7886700" cy="4935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4780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Montioring</a:t>
            </a:r>
            <a:r>
              <a:rPr lang="en-US" dirty="0"/>
              <a:t>/Follow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482774"/>
            <a:ext cx="8065294" cy="4762161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Frequency of visits</a:t>
            </a:r>
          </a:p>
          <a:p>
            <a:pPr lvl="1"/>
            <a:r>
              <a:rPr lang="en-US" sz="2400" dirty="0"/>
              <a:t>Initially every month, then 2 months, then 3-12 months</a:t>
            </a:r>
          </a:p>
          <a:p>
            <a:r>
              <a:rPr lang="en-US" sz="2700" dirty="0"/>
              <a:t>Growth and development</a:t>
            </a:r>
          </a:p>
          <a:p>
            <a:pPr lvl="1"/>
            <a:r>
              <a:rPr lang="en-US" sz="2400" dirty="0"/>
              <a:t>Height and weight, pubertal development</a:t>
            </a:r>
          </a:p>
          <a:p>
            <a:r>
              <a:rPr lang="en-US" sz="2700" dirty="0"/>
              <a:t>Nutrition</a:t>
            </a:r>
          </a:p>
          <a:p>
            <a:pPr lvl="1"/>
            <a:r>
              <a:rPr lang="en-US" sz="2400" dirty="0"/>
              <a:t>Folate, vitamin D, avoiding supplemental iron</a:t>
            </a:r>
          </a:p>
          <a:p>
            <a:r>
              <a:rPr lang="en-US" sz="2700" dirty="0"/>
              <a:t>Endocrine, cardiac, iron status</a:t>
            </a:r>
          </a:p>
          <a:p>
            <a:r>
              <a:rPr lang="en-US" sz="2700" dirty="0"/>
              <a:t>Counseling for risk during infections </a:t>
            </a:r>
          </a:p>
          <a:p>
            <a:r>
              <a:rPr lang="en-US" sz="2700" dirty="0"/>
              <a:t>Building relationship</a:t>
            </a:r>
          </a:p>
          <a:p>
            <a:pPr lvl="1"/>
            <a:r>
              <a:rPr lang="en-US" sz="2400" dirty="0"/>
              <a:t>Accessibility, social work assessment.</a:t>
            </a:r>
          </a:p>
        </p:txBody>
      </p:sp>
    </p:spTree>
    <p:extLst>
      <p:ext uri="{BB962C8B-B14F-4D97-AF65-F5344CB8AC3E}">
        <p14:creationId xmlns:p14="http://schemas.microsoft.com/office/powerpoint/2010/main" xmlns="" val="42331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4" y="-12590"/>
            <a:ext cx="7905751" cy="838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Laboratory monitoring/follow up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950B96AE-A5B1-4D5C-89AB-3E2C3DD68E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63278278"/>
              </p:ext>
            </p:extLst>
          </p:nvPr>
        </p:nvGraphicFramePr>
        <p:xfrm>
          <a:off x="152400" y="825610"/>
          <a:ext cx="8763000" cy="5906057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2302800">
                  <a:extLst>
                    <a:ext uri="{9D8B030D-6E8A-4147-A177-3AD203B41FA5}">
                      <a16:colId xmlns:a16="http://schemas.microsoft.com/office/drawing/2014/main" xmlns="" val="4246292124"/>
                    </a:ext>
                  </a:extLst>
                </a:gridCol>
                <a:gridCol w="569998">
                  <a:extLst>
                    <a:ext uri="{9D8B030D-6E8A-4147-A177-3AD203B41FA5}">
                      <a16:colId xmlns:a16="http://schemas.microsoft.com/office/drawing/2014/main" xmlns="" val="3962835729"/>
                    </a:ext>
                  </a:extLst>
                </a:gridCol>
                <a:gridCol w="1173305">
                  <a:extLst>
                    <a:ext uri="{9D8B030D-6E8A-4147-A177-3AD203B41FA5}">
                      <a16:colId xmlns:a16="http://schemas.microsoft.com/office/drawing/2014/main" xmlns="" val="464551255"/>
                    </a:ext>
                  </a:extLst>
                </a:gridCol>
                <a:gridCol w="4716897">
                  <a:extLst>
                    <a:ext uri="{9D8B030D-6E8A-4147-A177-3AD203B41FA5}">
                      <a16:colId xmlns:a16="http://schemas.microsoft.com/office/drawing/2014/main" xmlns="" val="340751107"/>
                    </a:ext>
                  </a:extLst>
                </a:gridCol>
              </a:tblGrid>
              <a:tr h="35672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sng" strike="noStrike" dirty="0">
                          <a:effectLst/>
                        </a:rPr>
                        <a:t>Assessment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sng" strike="noStrike">
                          <a:effectLst/>
                        </a:rPr>
                        <a:t>Ages</a:t>
                      </a:r>
                      <a:endParaRPr lang="en-US" sz="18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sng" strike="noStrike" dirty="0">
                          <a:effectLst/>
                        </a:rPr>
                        <a:t>Frequency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sng" strike="noStrike" dirty="0">
                          <a:effectLst/>
                        </a:rPr>
                        <a:t>Comments</a:t>
                      </a:r>
                      <a:endParaRPr lang="en-US" sz="18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extLst>
                  <a:ext uri="{0D108BD9-81ED-4DB2-BD59-A6C34878D82A}">
                    <a16:rowId xmlns:a16="http://schemas.microsoft.com/office/drawing/2014/main" xmlns="" val="1039747835"/>
                  </a:ext>
                </a:extLst>
              </a:tr>
              <a:tr h="2609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Bone mineral density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≥10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Yearly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u="none" strike="noStrike" dirty="0">
                          <a:effectLst/>
                        </a:rPr>
                        <a:t>DEXA scan or quantitative CT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extLst>
                  <a:ext uri="{0D108BD9-81ED-4DB2-BD59-A6C34878D82A}">
                    <a16:rowId xmlns:a16="http://schemas.microsoft.com/office/drawing/2014/main" xmlns="" val="1595935265"/>
                  </a:ext>
                </a:extLst>
              </a:tr>
              <a:tr h="4365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Tanner stage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10–20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Yearly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start at 10 y &amp; continue till breast or gonadal T. Stage 5 or age 20.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extLst>
                  <a:ext uri="{0D108BD9-81ED-4DB2-BD59-A6C34878D82A}">
                    <a16:rowId xmlns:a16="http://schemas.microsoft.com/office/drawing/2014/main" xmlns="" val="3986207588"/>
                  </a:ext>
                </a:extLst>
              </a:tr>
              <a:tr h="2609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Liver iron content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Yearly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MRI method (R2, T2*) or liver biopsy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extLst>
                  <a:ext uri="{0D108BD9-81ED-4DB2-BD59-A6C34878D82A}">
                    <a16:rowId xmlns:a16="http://schemas.microsoft.com/office/drawing/2014/main" xmlns="" val="912811407"/>
                  </a:ext>
                </a:extLst>
              </a:tr>
              <a:tr h="4365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Cardiac T2*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≥ 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Yearly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To be performed at evidence of iron overload or age &gt; 10 yrs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extLst>
                  <a:ext uri="{0D108BD9-81ED-4DB2-BD59-A6C34878D82A}">
                    <a16:rowId xmlns:a16="http://schemas.microsoft.com/office/drawing/2014/main" xmlns="" val="707095089"/>
                  </a:ext>
                </a:extLst>
              </a:tr>
              <a:tr h="4365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Cardiac studies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≥ 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Yearly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Echo or cardiac function by MRI; assess for pulmonary HTN (echo)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extLst>
                  <a:ext uri="{0D108BD9-81ED-4DB2-BD59-A6C34878D82A}">
                    <a16:rowId xmlns:a16="http://schemas.microsoft.com/office/drawing/2014/main" xmlns="" val="3647631649"/>
                  </a:ext>
                </a:extLst>
              </a:tr>
              <a:tr h="2609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CBC plus differential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</a:rPr>
                        <a:t>3m(min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If transfused, preceding each transfusion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extLst>
                  <a:ext uri="{0D108BD9-81ED-4DB2-BD59-A6C34878D82A}">
                    <a16:rowId xmlns:a16="http://schemas.microsoft.com/office/drawing/2014/main" xmlns="" val="1494529428"/>
                  </a:ext>
                </a:extLst>
              </a:tr>
              <a:tr h="4365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Blood chemistries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BUN, creatinine, calcium, magnesium, phosphorus, and zinc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extLst>
                  <a:ext uri="{0D108BD9-81ED-4DB2-BD59-A6C34878D82A}">
                    <a16:rowId xmlns:a16="http://schemas.microsoft.com/office/drawing/2014/main" xmlns="" val="2633584662"/>
                  </a:ext>
                </a:extLst>
              </a:tr>
              <a:tr h="4033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LFTs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400" u="none" strike="noStrike" dirty="0">
                          <a:effectLst/>
                        </a:rPr>
                        <a:t>ALT, AST, total bilirubin, albumin</a:t>
                      </a:r>
                    </a:p>
                  </a:txBody>
                  <a:tcPr marL="3240" marR="3240" marT="3240" marB="0" anchor="ctr"/>
                </a:tc>
                <a:extLst>
                  <a:ext uri="{0D108BD9-81ED-4DB2-BD59-A6C34878D82A}">
                    <a16:rowId xmlns:a16="http://schemas.microsoft.com/office/drawing/2014/main" xmlns="" val="3337342858"/>
                  </a:ext>
                </a:extLst>
              </a:tr>
              <a:tr h="2609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Ferritin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Yearly(min)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If transfused, preceding each transfusion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extLst>
                  <a:ext uri="{0D108BD9-81ED-4DB2-BD59-A6C34878D82A}">
                    <a16:rowId xmlns:a16="http://schemas.microsoft.com/office/drawing/2014/main" xmlns="" val="3329352517"/>
                  </a:ext>
                </a:extLst>
              </a:tr>
              <a:tr h="3486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HIV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Yearly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Only for transfused participants starting at the first transfusion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extLst>
                  <a:ext uri="{0D108BD9-81ED-4DB2-BD59-A6C34878D82A}">
                    <a16:rowId xmlns:a16="http://schemas.microsoft.com/office/drawing/2014/main" xmlns="" val="3869062216"/>
                  </a:ext>
                </a:extLst>
              </a:tr>
              <a:tr h="4365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Hepatitis testing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Yearly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For </a:t>
                      </a:r>
                      <a:r>
                        <a:rPr lang="en-US" sz="1400" u="none" strike="noStrike" dirty="0" err="1">
                          <a:effectLst/>
                        </a:rPr>
                        <a:t>txed</a:t>
                      </a:r>
                      <a:r>
                        <a:rPr lang="en-US" sz="1400" u="none" strike="noStrike" dirty="0">
                          <a:effectLst/>
                        </a:rPr>
                        <a:t> patients starting at 1st </a:t>
                      </a:r>
                      <a:r>
                        <a:rPr lang="en-US" sz="1400" u="none" strike="noStrike" dirty="0" err="1">
                          <a:effectLst/>
                        </a:rPr>
                        <a:t>tx</a:t>
                      </a:r>
                      <a:r>
                        <a:rPr lang="en-US" sz="1400" u="none" strike="noStrike" dirty="0">
                          <a:effectLst/>
                        </a:rPr>
                        <a:t>. HBV, HCV serology and PCR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extLst>
                  <a:ext uri="{0D108BD9-81ED-4DB2-BD59-A6C34878D82A}">
                    <a16:rowId xmlns:a16="http://schemas.microsoft.com/office/drawing/2014/main" xmlns="" val="665275046"/>
                  </a:ext>
                </a:extLst>
              </a:tr>
              <a:tr h="26092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Serum glucose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≥10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Yearly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12 h fast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extLst>
                  <a:ext uri="{0D108BD9-81ED-4DB2-BD59-A6C34878D82A}">
                    <a16:rowId xmlns:a16="http://schemas.microsoft.com/office/drawing/2014/main" xmlns="" val="4182581249"/>
                  </a:ext>
                </a:extLst>
              </a:tr>
              <a:tr h="4365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Endocrine panel 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≥6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Yearly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TSH, free T4, PTH, 25-OH and 1,25 dihydroxy </a:t>
                      </a:r>
                      <a:r>
                        <a:rPr lang="en-US" sz="1400" u="none" strike="noStrike" dirty="0" err="1">
                          <a:effectLst/>
                        </a:rPr>
                        <a:t>vitD</a:t>
                      </a:r>
                      <a:r>
                        <a:rPr lang="en-US" sz="1400" u="none" strike="noStrike" dirty="0">
                          <a:effectLst/>
                        </a:rPr>
                        <a:t> levels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extLst>
                  <a:ext uri="{0D108BD9-81ED-4DB2-BD59-A6C34878D82A}">
                    <a16:rowId xmlns:a16="http://schemas.microsoft.com/office/drawing/2014/main" xmlns="" val="2856416319"/>
                  </a:ext>
                </a:extLst>
              </a:tr>
              <a:tr h="4365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Endocrine panel II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≥10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Yearly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Testosterone (males), FSH, LH (both sex), estradiol (females)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extLst>
                  <a:ext uri="{0D108BD9-81ED-4DB2-BD59-A6C34878D82A}">
                    <a16:rowId xmlns:a16="http://schemas.microsoft.com/office/drawing/2014/main" xmlns="" val="2110815766"/>
                  </a:ext>
                </a:extLst>
              </a:tr>
              <a:tr h="4365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Ophthalmology and Audiology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Yearly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All undergoing chelation. Auditory testing for those on </a:t>
                      </a:r>
                      <a:r>
                        <a:rPr lang="en-US" sz="1400" u="none" strike="noStrike" dirty="0" err="1">
                          <a:effectLst/>
                        </a:rPr>
                        <a:t>dfxamine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" marR="3240" marT="3240" marB="0" anchor="ctr"/>
                </a:tc>
                <a:extLst>
                  <a:ext uri="{0D108BD9-81ED-4DB2-BD59-A6C34878D82A}">
                    <a16:rowId xmlns:a16="http://schemas.microsoft.com/office/drawing/2014/main" xmlns="" val="491099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652228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Challenges for Quality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Noncompliance to treatment</a:t>
            </a:r>
          </a:p>
          <a:p>
            <a:pPr lvl="1"/>
            <a:r>
              <a:rPr lang="en-US" dirty="0"/>
              <a:t>Financial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Lack of support</a:t>
            </a:r>
            <a:endParaRPr lang="en-US" dirty="0"/>
          </a:p>
          <a:p>
            <a:r>
              <a:rPr lang="en-US" dirty="0" smtClean="0"/>
              <a:t>Intolerance and Complications of drugs  </a:t>
            </a:r>
          </a:p>
          <a:p>
            <a:r>
              <a:rPr lang="en-US" dirty="0" smtClean="0"/>
              <a:t>Lack </a:t>
            </a:r>
            <a:r>
              <a:rPr lang="en-US" dirty="0"/>
              <a:t>of availability of appropriate blood </a:t>
            </a:r>
            <a:r>
              <a:rPr lang="en-US" dirty="0" smtClean="0"/>
              <a:t>products </a:t>
            </a:r>
            <a:r>
              <a:rPr lang="en-US" dirty="0"/>
              <a:t>and </a:t>
            </a:r>
            <a:r>
              <a:rPr lang="en-US" dirty="0" smtClean="0"/>
              <a:t>drugs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Protocol based but individualized plan is needed for appropriate management.</a:t>
            </a:r>
          </a:p>
          <a:p>
            <a:r>
              <a:rPr lang="en-US" sz="2600" dirty="0" smtClean="0"/>
              <a:t>The protocol should be made by </a:t>
            </a:r>
            <a:r>
              <a:rPr lang="en-US" sz="2600" dirty="0" smtClean="0"/>
              <a:t>a coordinated effort by the dedicated </a:t>
            </a:r>
            <a:r>
              <a:rPr lang="en-US" sz="2600" dirty="0" smtClean="0"/>
              <a:t> “thalassemia care givers” keeping the real scenario of our patients in mind.</a:t>
            </a:r>
          </a:p>
          <a:p>
            <a:r>
              <a:rPr lang="en-US" sz="2600" dirty="0" smtClean="0"/>
              <a:t>Co-operation and coordination among </a:t>
            </a:r>
            <a:r>
              <a:rPr lang="en-US" sz="2600" dirty="0"/>
              <a:t>different specialties </a:t>
            </a:r>
            <a:r>
              <a:rPr lang="en-US" sz="2600" dirty="0" smtClean="0"/>
              <a:t>(Adult and Pediatric Physicians</a:t>
            </a:r>
            <a:r>
              <a:rPr lang="en-US" sz="2600" dirty="0"/>
              <a:t>, Cardiologists, Gynecologists, Endocrinologists, Gastroenterologists etc)  is very much needed to manage these patients appropriately.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latin typeface="Arial" pitchFamily="34" charset="0"/>
              </a:rPr>
              <a:t>Management of </a:t>
            </a:r>
            <a:r>
              <a:rPr lang="en-US" altLang="en-US" sz="3600">
                <a:latin typeface="Symbol" pitchFamily="18" charset="2"/>
              </a:rPr>
              <a:t>b</a:t>
            </a:r>
            <a:r>
              <a:rPr lang="en-US" altLang="en-US" sz="3600">
                <a:latin typeface="Arial" pitchFamily="34" charset="0"/>
              </a:rPr>
              <a:t> thalassemia</a:t>
            </a:r>
            <a:endParaRPr lang="en-AU" altLang="en-US" sz="3600">
              <a:latin typeface="Arial" pitchFamily="34" charset="0"/>
            </a:endParaRPr>
          </a:p>
        </p:txBody>
      </p:sp>
      <p:sp>
        <p:nvSpPr>
          <p:cNvPr id="7270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510540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75000"/>
              </a:spcBef>
            </a:pPr>
            <a:r>
              <a:rPr lang="en-US" altLang="en-US" dirty="0">
                <a:latin typeface="Arial" pitchFamily="34" charset="0"/>
              </a:rPr>
              <a:t>General care and nutrition</a:t>
            </a:r>
          </a:p>
          <a:p>
            <a:pPr>
              <a:spcBef>
                <a:spcPct val="75000"/>
              </a:spcBef>
            </a:pPr>
            <a:r>
              <a:rPr lang="en-US" altLang="en-US" sz="3300" dirty="0">
                <a:latin typeface="Arial" pitchFamily="34" charset="0"/>
              </a:rPr>
              <a:t>Blood transfusion </a:t>
            </a:r>
          </a:p>
          <a:p>
            <a:pPr>
              <a:spcBef>
                <a:spcPct val="75000"/>
              </a:spcBef>
            </a:pPr>
            <a:r>
              <a:rPr lang="en-US" altLang="en-US" sz="3300" dirty="0">
                <a:latin typeface="Arial" pitchFamily="34" charset="0"/>
              </a:rPr>
              <a:t>Iron </a:t>
            </a:r>
            <a:r>
              <a:rPr lang="en-US" altLang="en-US" sz="3300" dirty="0" err="1">
                <a:latin typeface="Arial" pitchFamily="34" charset="0"/>
              </a:rPr>
              <a:t>chelation</a:t>
            </a:r>
            <a:r>
              <a:rPr lang="en-US" altLang="en-US" sz="3300" dirty="0">
                <a:latin typeface="Arial" pitchFamily="34" charset="0"/>
              </a:rPr>
              <a:t>: s/c </a:t>
            </a:r>
            <a:r>
              <a:rPr lang="en-US" altLang="en-US" sz="3300" dirty="0" err="1">
                <a:latin typeface="Arial" pitchFamily="34" charset="0"/>
              </a:rPr>
              <a:t>Desferioxamine</a:t>
            </a:r>
            <a:r>
              <a:rPr lang="en-US" altLang="en-US" sz="3300" dirty="0">
                <a:latin typeface="Arial" pitchFamily="34" charset="0"/>
              </a:rPr>
              <a:t>, oral </a:t>
            </a:r>
            <a:r>
              <a:rPr lang="en-US" altLang="en-US" sz="3300" dirty="0" err="1">
                <a:latin typeface="Arial" pitchFamily="34" charset="0"/>
              </a:rPr>
              <a:t>deferasirox</a:t>
            </a:r>
            <a:r>
              <a:rPr lang="en-US" altLang="en-US" sz="3300" dirty="0">
                <a:latin typeface="Arial" pitchFamily="34" charset="0"/>
              </a:rPr>
              <a:t>/ </a:t>
            </a:r>
            <a:r>
              <a:rPr lang="en-US" altLang="en-US" sz="3300" dirty="0" err="1">
                <a:latin typeface="Arial" pitchFamily="34" charset="0"/>
              </a:rPr>
              <a:t>deferiprone</a:t>
            </a:r>
            <a:endParaRPr lang="en-US" altLang="en-US" sz="3300" dirty="0">
              <a:latin typeface="Arial" pitchFamily="34" charset="0"/>
            </a:endParaRPr>
          </a:p>
          <a:p>
            <a:pPr>
              <a:spcBef>
                <a:spcPct val="75000"/>
              </a:spcBef>
            </a:pPr>
            <a:r>
              <a:rPr lang="en-US" altLang="en-US" sz="3300" dirty="0">
                <a:latin typeface="Arial" pitchFamily="34" charset="0"/>
              </a:rPr>
              <a:t>Drugs aiming at increment of </a:t>
            </a:r>
            <a:r>
              <a:rPr lang="en-US" altLang="en-US" sz="3300" dirty="0" err="1">
                <a:latin typeface="Arial" pitchFamily="34" charset="0"/>
              </a:rPr>
              <a:t>Hb</a:t>
            </a:r>
            <a:r>
              <a:rPr lang="en-US" altLang="en-US" sz="3300" dirty="0">
                <a:latin typeface="Arial" pitchFamily="34" charset="0"/>
              </a:rPr>
              <a:t> </a:t>
            </a:r>
            <a:endParaRPr lang="en-AU" altLang="en-US" sz="3300" dirty="0">
              <a:latin typeface="Arial" pitchFamily="34" charset="0"/>
            </a:endParaRPr>
          </a:p>
          <a:p>
            <a:pPr>
              <a:spcBef>
                <a:spcPct val="75000"/>
              </a:spcBef>
            </a:pPr>
            <a:r>
              <a:rPr lang="en-US" altLang="en-US" sz="3300" dirty="0" err="1">
                <a:latin typeface="Arial" pitchFamily="34" charset="0"/>
              </a:rPr>
              <a:t>Splenectomy</a:t>
            </a:r>
            <a:r>
              <a:rPr lang="en-US" altLang="en-US" sz="3300" dirty="0">
                <a:latin typeface="Arial" pitchFamily="34" charset="0"/>
              </a:rPr>
              <a:t> – indications and precautions</a:t>
            </a:r>
          </a:p>
          <a:p>
            <a:pPr>
              <a:spcBef>
                <a:spcPct val="75000"/>
              </a:spcBef>
            </a:pPr>
            <a:r>
              <a:rPr lang="en-US" altLang="en-US" sz="3300" dirty="0">
                <a:latin typeface="Arial" pitchFamily="34" charset="0"/>
              </a:rPr>
              <a:t>Management of thrombosis, </a:t>
            </a:r>
            <a:r>
              <a:rPr lang="en-US" altLang="en-US" sz="3300" dirty="0" err="1">
                <a:latin typeface="Arial" pitchFamily="34" charset="0"/>
              </a:rPr>
              <a:t>Pul</a:t>
            </a:r>
            <a:r>
              <a:rPr lang="en-US" altLang="en-US" sz="3300" dirty="0">
                <a:latin typeface="Arial" pitchFamily="34" charset="0"/>
              </a:rPr>
              <a:t> HTN and leg ulcer </a:t>
            </a:r>
          </a:p>
          <a:p>
            <a:pPr>
              <a:spcBef>
                <a:spcPct val="75000"/>
              </a:spcBef>
            </a:pPr>
            <a:r>
              <a:rPr lang="en-US" altLang="en-US" sz="3300" dirty="0">
                <a:latin typeface="Arial" pitchFamily="34" charset="0"/>
              </a:rPr>
              <a:t>Management of endocrine, hepatic and cardiac complications</a:t>
            </a:r>
          </a:p>
          <a:p>
            <a:pPr>
              <a:spcBef>
                <a:spcPct val="75000"/>
              </a:spcBef>
            </a:pPr>
            <a:r>
              <a:rPr lang="en-US" altLang="en-US" sz="3300" dirty="0">
                <a:latin typeface="Arial" pitchFamily="34" charset="0"/>
              </a:rPr>
              <a:t>Management of fertility and pregnancy</a:t>
            </a:r>
          </a:p>
          <a:p>
            <a:pPr>
              <a:spcBef>
                <a:spcPct val="75000"/>
              </a:spcBef>
            </a:pPr>
            <a:r>
              <a:rPr lang="en-US" altLang="en-US" sz="3300" dirty="0">
                <a:latin typeface="Arial" pitchFamily="34" charset="0"/>
              </a:rPr>
              <a:t>Curative treatment</a:t>
            </a:r>
          </a:p>
          <a:p>
            <a:pPr marL="742950" lvl="2" indent="-342900">
              <a:spcBef>
                <a:spcPct val="75000"/>
              </a:spcBef>
            </a:pPr>
            <a:r>
              <a:rPr lang="en-US" altLang="en-US" sz="2900" dirty="0">
                <a:latin typeface="Arial" pitchFamily="34" charset="0"/>
              </a:rPr>
              <a:t>Stem cell transplantation</a:t>
            </a:r>
          </a:p>
          <a:p>
            <a:pPr marL="742950" lvl="2" indent="-342900">
              <a:spcBef>
                <a:spcPct val="75000"/>
              </a:spcBef>
            </a:pPr>
            <a:r>
              <a:rPr lang="en-US" altLang="en-US" sz="2900" dirty="0">
                <a:latin typeface="Arial" pitchFamily="34" charset="0"/>
              </a:rPr>
              <a:t>Gene therapy </a:t>
            </a:r>
          </a:p>
          <a:p>
            <a:pPr marL="342900" lvl="1" indent="-342900">
              <a:spcBef>
                <a:spcPct val="75000"/>
              </a:spcBef>
              <a:buNone/>
            </a:pPr>
            <a:endParaRPr lang="en-US" altLang="en-US" sz="37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latin typeface="Arial" pitchFamily="34" charset="0"/>
              </a:rPr>
              <a:t>Management of </a:t>
            </a:r>
            <a:r>
              <a:rPr lang="en-US" altLang="en-US" sz="3600">
                <a:latin typeface="Symbol" pitchFamily="18" charset="2"/>
              </a:rPr>
              <a:t>b</a:t>
            </a:r>
            <a:r>
              <a:rPr lang="en-US" altLang="en-US" sz="3600">
                <a:latin typeface="Arial" pitchFamily="34" charset="0"/>
              </a:rPr>
              <a:t> thalassemia</a:t>
            </a:r>
            <a:endParaRPr lang="en-AU" altLang="en-US" sz="3600">
              <a:latin typeface="Arial" pitchFamily="34" charset="0"/>
            </a:endParaRPr>
          </a:p>
        </p:txBody>
      </p:sp>
      <p:sp>
        <p:nvSpPr>
          <p:cNvPr id="7270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510540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75000"/>
              </a:spcBef>
            </a:pPr>
            <a:r>
              <a:rPr lang="en-US" altLang="en-US" dirty="0">
                <a:latin typeface="Arial" pitchFamily="34" charset="0"/>
              </a:rPr>
              <a:t>General care and nutrition</a:t>
            </a:r>
          </a:p>
          <a:p>
            <a:pPr>
              <a:spcBef>
                <a:spcPct val="75000"/>
              </a:spcBef>
            </a:pPr>
            <a:r>
              <a:rPr lang="en-US" altLang="en-US" sz="33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Blood transfusion </a:t>
            </a:r>
          </a:p>
          <a:p>
            <a:pPr>
              <a:spcBef>
                <a:spcPct val="75000"/>
              </a:spcBef>
            </a:pPr>
            <a:r>
              <a:rPr lang="en-US" altLang="en-US" sz="33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Iron </a:t>
            </a:r>
            <a:r>
              <a:rPr lang="en-US" altLang="en-US" sz="33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chelation</a:t>
            </a:r>
            <a:r>
              <a:rPr lang="en-US" altLang="en-US" sz="33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: s/c </a:t>
            </a:r>
            <a:r>
              <a:rPr lang="en-US" altLang="en-US" sz="33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Desferioxamine</a:t>
            </a:r>
            <a:r>
              <a:rPr lang="en-US" altLang="en-US" sz="33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, oral </a:t>
            </a:r>
            <a:r>
              <a:rPr lang="en-US" altLang="en-US" sz="33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deferasirox</a:t>
            </a:r>
            <a:r>
              <a:rPr lang="en-US" altLang="en-US" sz="33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/ </a:t>
            </a:r>
            <a:r>
              <a:rPr lang="en-US" altLang="en-US" sz="33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deferiprone</a:t>
            </a:r>
            <a:endParaRPr lang="en-US" altLang="en-US" sz="3300" dirty="0">
              <a:solidFill>
                <a:schemeClr val="bg1">
                  <a:lumMod val="65000"/>
                </a:schemeClr>
              </a:solidFill>
              <a:latin typeface="Arial" pitchFamily="34" charset="0"/>
            </a:endParaRPr>
          </a:p>
          <a:p>
            <a:pPr>
              <a:spcBef>
                <a:spcPct val="75000"/>
              </a:spcBef>
            </a:pPr>
            <a:r>
              <a:rPr lang="en-US" altLang="en-US" sz="3300" dirty="0">
                <a:latin typeface="Arial" pitchFamily="34" charset="0"/>
              </a:rPr>
              <a:t>Drugs aiming at increment of </a:t>
            </a:r>
            <a:r>
              <a:rPr lang="en-US" altLang="en-US" sz="3300" dirty="0" err="1">
                <a:latin typeface="Arial" pitchFamily="34" charset="0"/>
              </a:rPr>
              <a:t>Hb</a:t>
            </a:r>
            <a:r>
              <a:rPr lang="en-US" altLang="en-US" sz="3300" dirty="0">
                <a:latin typeface="Arial" pitchFamily="34" charset="0"/>
              </a:rPr>
              <a:t> </a:t>
            </a:r>
            <a:endParaRPr lang="en-AU" altLang="en-US" sz="3300" dirty="0">
              <a:latin typeface="Arial" pitchFamily="34" charset="0"/>
            </a:endParaRPr>
          </a:p>
          <a:p>
            <a:pPr>
              <a:spcBef>
                <a:spcPct val="75000"/>
              </a:spcBef>
            </a:pPr>
            <a:r>
              <a:rPr lang="en-US" altLang="en-US" sz="3300" dirty="0" err="1">
                <a:latin typeface="Arial" pitchFamily="34" charset="0"/>
              </a:rPr>
              <a:t>Splenectomy</a:t>
            </a:r>
            <a:r>
              <a:rPr lang="en-US" altLang="en-US" sz="3300" dirty="0">
                <a:latin typeface="Arial" pitchFamily="34" charset="0"/>
              </a:rPr>
              <a:t> – indications and precautions</a:t>
            </a:r>
          </a:p>
          <a:p>
            <a:pPr>
              <a:spcBef>
                <a:spcPct val="75000"/>
              </a:spcBef>
            </a:pPr>
            <a:r>
              <a:rPr lang="en-US" altLang="en-US" sz="3300" dirty="0">
                <a:latin typeface="Arial" pitchFamily="34" charset="0"/>
              </a:rPr>
              <a:t>Management of thrombosis, </a:t>
            </a:r>
            <a:r>
              <a:rPr lang="en-US" altLang="en-US" sz="3300" dirty="0" err="1">
                <a:latin typeface="Arial" pitchFamily="34" charset="0"/>
              </a:rPr>
              <a:t>Pul</a:t>
            </a:r>
            <a:r>
              <a:rPr lang="en-US" altLang="en-US" sz="3300" dirty="0">
                <a:latin typeface="Arial" pitchFamily="34" charset="0"/>
              </a:rPr>
              <a:t> HTN and leg ulcer </a:t>
            </a:r>
          </a:p>
          <a:p>
            <a:pPr>
              <a:spcBef>
                <a:spcPct val="75000"/>
              </a:spcBef>
            </a:pPr>
            <a:r>
              <a:rPr lang="en-US" altLang="en-US" sz="33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Management of endocrine, hepatic and cardiac complications</a:t>
            </a:r>
          </a:p>
          <a:p>
            <a:pPr>
              <a:spcBef>
                <a:spcPct val="75000"/>
              </a:spcBef>
            </a:pPr>
            <a:r>
              <a:rPr lang="en-US" altLang="en-US" sz="33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Management of fertility and pregnancy</a:t>
            </a:r>
          </a:p>
          <a:p>
            <a:pPr>
              <a:spcBef>
                <a:spcPct val="75000"/>
              </a:spcBef>
            </a:pPr>
            <a:r>
              <a:rPr lang="en-US" altLang="en-US" sz="33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Curative treatment</a:t>
            </a:r>
          </a:p>
          <a:p>
            <a:pPr marL="742950" lvl="2" indent="-342900">
              <a:spcBef>
                <a:spcPct val="75000"/>
              </a:spcBef>
            </a:pPr>
            <a:r>
              <a:rPr lang="en-US" altLang="en-US" sz="2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Stem cell transplantation</a:t>
            </a:r>
          </a:p>
          <a:p>
            <a:pPr marL="742950" lvl="2" indent="-342900">
              <a:spcBef>
                <a:spcPct val="75000"/>
              </a:spcBef>
            </a:pPr>
            <a:r>
              <a:rPr lang="en-US" altLang="en-US" sz="2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Gene therapy </a:t>
            </a:r>
          </a:p>
          <a:p>
            <a:pPr marL="342900" lvl="1" indent="-342900">
              <a:spcBef>
                <a:spcPct val="75000"/>
              </a:spcBef>
              <a:buNone/>
            </a:pPr>
            <a:endParaRPr lang="en-US" altLang="en-US" sz="37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latin typeface="Arial" pitchFamily="34" charset="0"/>
              </a:rPr>
              <a:t>Management of </a:t>
            </a:r>
            <a:r>
              <a:rPr lang="en-US" altLang="en-US" sz="3600">
                <a:latin typeface="Symbol" pitchFamily="18" charset="2"/>
              </a:rPr>
              <a:t>b</a:t>
            </a:r>
            <a:r>
              <a:rPr lang="en-US" altLang="en-US" sz="3600">
                <a:latin typeface="Arial" pitchFamily="34" charset="0"/>
              </a:rPr>
              <a:t> thalassemia</a:t>
            </a:r>
            <a:endParaRPr lang="en-AU" altLang="en-US" sz="3600">
              <a:latin typeface="Arial" pitchFamily="34" charset="0"/>
            </a:endParaRPr>
          </a:p>
        </p:txBody>
      </p:sp>
      <p:sp>
        <p:nvSpPr>
          <p:cNvPr id="7270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510540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75000"/>
              </a:spcBef>
            </a:pPr>
            <a:r>
              <a:rPr lang="en-US" altLang="en-US" dirty="0">
                <a:latin typeface="Arial" pitchFamily="34" charset="0"/>
              </a:rPr>
              <a:t>General care and nutrition</a:t>
            </a:r>
          </a:p>
          <a:p>
            <a:pPr>
              <a:spcBef>
                <a:spcPct val="75000"/>
              </a:spcBef>
            </a:pPr>
            <a:r>
              <a:rPr lang="en-US" altLang="en-US" sz="33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Blood transfusion </a:t>
            </a:r>
          </a:p>
          <a:p>
            <a:pPr>
              <a:spcBef>
                <a:spcPct val="75000"/>
              </a:spcBef>
            </a:pPr>
            <a:r>
              <a:rPr lang="en-US" altLang="en-US" sz="33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Iron </a:t>
            </a:r>
            <a:r>
              <a:rPr lang="en-US" altLang="en-US" sz="33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chelation</a:t>
            </a:r>
            <a:r>
              <a:rPr lang="en-US" altLang="en-US" sz="33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: s/c </a:t>
            </a:r>
            <a:r>
              <a:rPr lang="en-US" altLang="en-US" sz="33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Desferioxamine</a:t>
            </a:r>
            <a:r>
              <a:rPr lang="en-US" altLang="en-US" sz="33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, oral </a:t>
            </a:r>
            <a:r>
              <a:rPr lang="en-US" altLang="en-US" sz="33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deferasirox</a:t>
            </a:r>
            <a:r>
              <a:rPr lang="en-US" altLang="en-US" sz="33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/ </a:t>
            </a:r>
            <a:r>
              <a:rPr lang="en-US" altLang="en-US" sz="33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deferiprone</a:t>
            </a:r>
            <a:endParaRPr lang="en-US" altLang="en-US" sz="3300" dirty="0">
              <a:solidFill>
                <a:schemeClr val="bg1">
                  <a:lumMod val="65000"/>
                </a:schemeClr>
              </a:solidFill>
              <a:latin typeface="Arial" pitchFamily="34" charset="0"/>
            </a:endParaRPr>
          </a:p>
          <a:p>
            <a:pPr>
              <a:spcBef>
                <a:spcPct val="75000"/>
              </a:spcBef>
            </a:pPr>
            <a:r>
              <a:rPr lang="en-US" altLang="en-US" sz="3300" dirty="0">
                <a:latin typeface="Arial" pitchFamily="34" charset="0"/>
              </a:rPr>
              <a:t>Drugs aiming at increment of </a:t>
            </a:r>
            <a:r>
              <a:rPr lang="en-US" altLang="en-US" sz="3300" dirty="0" err="1">
                <a:latin typeface="Arial" pitchFamily="34" charset="0"/>
              </a:rPr>
              <a:t>Hb</a:t>
            </a:r>
            <a:r>
              <a:rPr lang="en-US" altLang="en-US" sz="3300" dirty="0">
                <a:latin typeface="Arial" pitchFamily="34" charset="0"/>
              </a:rPr>
              <a:t> </a:t>
            </a:r>
            <a:endParaRPr lang="en-AU" altLang="en-US" sz="3300" dirty="0">
              <a:latin typeface="Arial" pitchFamily="34" charset="0"/>
            </a:endParaRPr>
          </a:p>
          <a:p>
            <a:pPr>
              <a:spcBef>
                <a:spcPct val="75000"/>
              </a:spcBef>
            </a:pPr>
            <a:r>
              <a:rPr lang="en-US" altLang="en-US" sz="3300" dirty="0" err="1">
                <a:latin typeface="Arial" pitchFamily="34" charset="0"/>
              </a:rPr>
              <a:t>Splenectomy</a:t>
            </a:r>
            <a:r>
              <a:rPr lang="en-US" altLang="en-US" sz="3300" dirty="0">
                <a:latin typeface="Arial" pitchFamily="34" charset="0"/>
              </a:rPr>
              <a:t> – indications and precautions</a:t>
            </a:r>
          </a:p>
          <a:p>
            <a:pPr>
              <a:spcBef>
                <a:spcPct val="75000"/>
              </a:spcBef>
            </a:pPr>
            <a:r>
              <a:rPr lang="en-US" altLang="en-US" sz="3300" dirty="0">
                <a:latin typeface="Arial" pitchFamily="34" charset="0"/>
              </a:rPr>
              <a:t>Management of thrombosis, </a:t>
            </a:r>
            <a:r>
              <a:rPr lang="en-US" altLang="en-US" sz="3300" dirty="0" err="1">
                <a:latin typeface="Arial" pitchFamily="34" charset="0"/>
              </a:rPr>
              <a:t>Pul</a:t>
            </a:r>
            <a:r>
              <a:rPr lang="en-US" altLang="en-US" sz="3300" dirty="0">
                <a:latin typeface="Arial" pitchFamily="34" charset="0"/>
              </a:rPr>
              <a:t> HTN and leg ulcer </a:t>
            </a:r>
          </a:p>
          <a:p>
            <a:pPr>
              <a:spcBef>
                <a:spcPct val="75000"/>
              </a:spcBef>
            </a:pPr>
            <a:r>
              <a:rPr lang="en-US" altLang="en-US" sz="33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Management of endocrine, hepatic and cardiac complications</a:t>
            </a:r>
          </a:p>
          <a:p>
            <a:pPr>
              <a:spcBef>
                <a:spcPct val="75000"/>
              </a:spcBef>
            </a:pPr>
            <a:r>
              <a:rPr lang="en-US" altLang="en-US" sz="33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Management of fertility and pregnancy</a:t>
            </a:r>
          </a:p>
          <a:p>
            <a:pPr>
              <a:spcBef>
                <a:spcPct val="75000"/>
              </a:spcBef>
            </a:pPr>
            <a:r>
              <a:rPr lang="en-US" altLang="en-US" sz="33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Curative treatment</a:t>
            </a:r>
          </a:p>
          <a:p>
            <a:pPr marL="742950" lvl="2" indent="-342900">
              <a:spcBef>
                <a:spcPct val="75000"/>
              </a:spcBef>
            </a:pPr>
            <a:r>
              <a:rPr lang="en-US" altLang="en-US" sz="2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Stem cell transplantation</a:t>
            </a:r>
          </a:p>
          <a:p>
            <a:pPr marL="742950" lvl="2" indent="-342900">
              <a:spcBef>
                <a:spcPct val="75000"/>
              </a:spcBef>
            </a:pPr>
            <a:r>
              <a:rPr lang="en-US" altLang="en-US" sz="2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</a:rPr>
              <a:t>Gene therapy </a:t>
            </a:r>
          </a:p>
          <a:p>
            <a:pPr marL="342900" lvl="1" indent="-342900">
              <a:spcBef>
                <a:spcPct val="75000"/>
              </a:spcBef>
            </a:pPr>
            <a:r>
              <a:rPr lang="en-US" altLang="en-US" sz="3700" dirty="0">
                <a:latin typeface="Arial" pitchFamily="34" charset="0"/>
              </a:rPr>
              <a:t>Monitoring and follow up plan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86836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ndalus" pitchFamily="18" charset="-78"/>
                <a:cs typeface="Andalus" pitchFamily="18" charset="-78"/>
              </a:rPr>
              <a:t>General Care and Nutrition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35562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ndalus" pitchFamily="18" charset="-78"/>
                <a:cs typeface="Andalus" pitchFamily="18" charset="-78"/>
              </a:rPr>
              <a:t>Growth and </a:t>
            </a:r>
            <a:r>
              <a:rPr lang="en-US" sz="2800" b="1" dirty="0" err="1">
                <a:latin typeface="Andalus" pitchFamily="18" charset="-78"/>
                <a:cs typeface="Andalus" pitchFamily="18" charset="-78"/>
              </a:rPr>
              <a:t>QoL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 : Observation and supportive care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appetite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activity, schooling, employment and social life</a:t>
            </a:r>
          </a:p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Diet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: </a:t>
            </a:r>
            <a:r>
              <a:rPr lang="en-US" sz="2600" dirty="0">
                <a:latin typeface="Andalus" pitchFamily="18" charset="-78"/>
                <a:cs typeface="Andalus" pitchFamily="18" charset="-78"/>
              </a:rPr>
              <a:t>Poor growth can be due to nutritional factors such as caloric intake and micronutrient deficiencies.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Iron restriction myth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A diet high in calcium is also recommended (milk, fish, cheese etc.). 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A diet rich in high Vitamin E content,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; eggs and vegetable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oils, nuts. 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ndalus" pitchFamily="18" charset="-78"/>
                <a:cs typeface="Andalus" pitchFamily="18" charset="-78"/>
              </a:rPr>
              <a:t>General Care and Nutrition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117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Andalus" pitchFamily="18" charset="-78"/>
                <a:cs typeface="Andalus" pitchFamily="18" charset="-78"/>
              </a:rPr>
              <a:t>Calcium &amp; Vitamin D: 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Recommended for all </a:t>
            </a:r>
            <a:r>
              <a:rPr lang="en-US" sz="2000" dirty="0" err="1">
                <a:latin typeface="Andalus" pitchFamily="18" charset="-78"/>
                <a:cs typeface="Andalus" pitchFamily="18" charset="-78"/>
              </a:rPr>
              <a:t>thalassemics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, along with measurements of vitamin D levels every few months.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ndalus" pitchFamily="18" charset="-78"/>
                <a:cs typeface="Andalus" pitchFamily="18" charset="-78"/>
              </a:rPr>
              <a:t>Folic acid: 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Apart from Hb synthesis, risk of thrombosis is also reduced.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ndalus" pitchFamily="18" charset="-78"/>
                <a:cs typeface="Andalus" pitchFamily="18" charset="-78"/>
              </a:rPr>
              <a:t>Vitamin C: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2-3 mg/kg/day, </a:t>
            </a:r>
            <a:r>
              <a:rPr lang="en-US" sz="2000" dirty="0" smtClean="0">
                <a:latin typeface="Andalus" pitchFamily="18" charset="-78"/>
                <a:cs typeface="Andalus" pitchFamily="18" charset="-78"/>
              </a:rPr>
              <a:t>with 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DFO infusions, or if deficiency is proven.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ndalus" pitchFamily="18" charset="-78"/>
                <a:cs typeface="Andalus" pitchFamily="18" charset="-78"/>
              </a:rPr>
              <a:t>L-</a:t>
            </a: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carnitine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: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May be beneficial (50mg/kg/day). </a:t>
            </a:r>
          </a:p>
          <a:p>
            <a:pPr>
              <a:lnSpc>
                <a:spcPct val="150000"/>
              </a:lnSpc>
            </a:pPr>
            <a:r>
              <a:rPr lang="en-US" sz="2000" b="1" dirty="0" err="1">
                <a:latin typeface="Andalus" pitchFamily="18" charset="-78"/>
                <a:cs typeface="Andalus" pitchFamily="18" charset="-78"/>
              </a:rPr>
              <a:t>Silymarin</a:t>
            </a:r>
            <a:r>
              <a:rPr lang="en-US" sz="2000" b="1" dirty="0">
                <a:latin typeface="Andalus" pitchFamily="18" charset="-78"/>
                <a:cs typeface="Andalus" pitchFamily="18" charset="-78"/>
              </a:rPr>
              <a:t>: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In case of liver involvement. Dose is 140mg 3 times daily.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ndalus" pitchFamily="18" charset="-78"/>
                <a:cs typeface="Andalus" pitchFamily="18" charset="-78"/>
              </a:rPr>
              <a:t>Zinc: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  Not recommended as routine.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Andalus" pitchFamily="18" charset="-78"/>
                <a:cs typeface="Andalus" pitchFamily="18" charset="-78"/>
              </a:rPr>
              <a:t>Wheat grass: </a:t>
            </a:r>
            <a:r>
              <a:rPr lang="en-US" sz="2000" dirty="0">
                <a:latin typeface="Andalus" pitchFamily="18" charset="-78"/>
                <a:cs typeface="Andalus" pitchFamily="18" charset="-78"/>
              </a:rPr>
              <a:t>Insufficient evidence for any long term benefits.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ndalus" pitchFamily="18" charset="-78"/>
                <a:cs typeface="Andalus" pitchFamily="18" charset="-78"/>
              </a:rPr>
              <a:t>General Care and Nutrition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ndalus" pitchFamily="18" charset="-78"/>
                <a:cs typeface="Andalus" pitchFamily="18" charset="-78"/>
              </a:rPr>
              <a:t>Alcohol, tobacco and substance abuse should be avoided</a:t>
            </a:r>
          </a:p>
          <a:p>
            <a:r>
              <a:rPr lang="en-US" sz="2800" dirty="0">
                <a:latin typeface="Andalus" pitchFamily="18" charset="-78"/>
                <a:cs typeface="Andalus" pitchFamily="18" charset="-78"/>
              </a:rPr>
              <a:t>Physical activity should be encouraged. </a:t>
            </a:r>
          </a:p>
          <a:p>
            <a:r>
              <a:rPr lang="en-US" sz="2800" dirty="0">
                <a:latin typeface="Andalus" pitchFamily="18" charset="-78"/>
                <a:cs typeface="Andalus" pitchFamily="18" charset="-78"/>
              </a:rPr>
              <a:t>Co-morbidities need appropriate evaluation.</a:t>
            </a:r>
          </a:p>
          <a:p>
            <a:r>
              <a:rPr lang="en-US" sz="2800" dirty="0">
                <a:latin typeface="Andalus" pitchFamily="18" charset="-78"/>
                <a:cs typeface="Andalus" pitchFamily="18" charset="-78"/>
              </a:rPr>
              <a:t>Routine dental care: Maxillary deformities may occur in absence of adequate blood transfusions from an early age. Orthodontic interventions may become necessary.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2397</Words>
  <Application>Microsoft Office PowerPoint</Application>
  <PresentationFormat>On-screen Show (4:3)</PresentationFormat>
  <Paragraphs>440</Paragraphs>
  <Slides>36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Office Theme</vt:lpstr>
      <vt:lpstr>Retrospect</vt:lpstr>
      <vt:lpstr>Overview of the Management of Thalassemia</vt:lpstr>
      <vt:lpstr>Slide 2</vt:lpstr>
      <vt:lpstr>Goal of treatment</vt:lpstr>
      <vt:lpstr>Management of b thalassemia</vt:lpstr>
      <vt:lpstr>Management of b thalassemia</vt:lpstr>
      <vt:lpstr>Management of b thalassemia</vt:lpstr>
      <vt:lpstr>General Care and Nutrition</vt:lpstr>
      <vt:lpstr>General Care and Nutrition</vt:lpstr>
      <vt:lpstr>General Care and Nutrition</vt:lpstr>
      <vt:lpstr>Management of Fever</vt:lpstr>
      <vt:lpstr>Drugs to reduce the need for transfusion in beta thalassemia</vt:lpstr>
      <vt:lpstr>Ways to increase Hb production</vt:lpstr>
      <vt:lpstr>Induction of HbF (α2γ2)</vt:lpstr>
      <vt:lpstr>Hydroxyurea</vt:lpstr>
      <vt:lpstr>Hydroxyurea (Cont’d)</vt:lpstr>
      <vt:lpstr>In the OPTIMAL CARE study  Patients on hydroxyurea: 202/584</vt:lpstr>
      <vt:lpstr>Slide 17</vt:lpstr>
      <vt:lpstr>Safety measures to reduce harm from Hydroxyurea </vt:lpstr>
      <vt:lpstr>Hydroxyurea</vt:lpstr>
      <vt:lpstr>Thalidomide</vt:lpstr>
      <vt:lpstr>Are we ready for thalidomide as a routine drug in thalassemia?</vt:lpstr>
      <vt:lpstr>Slide 22</vt:lpstr>
      <vt:lpstr>Splenectomy</vt:lpstr>
      <vt:lpstr>Splenectomy: adverse events</vt:lpstr>
      <vt:lpstr>Slide 25</vt:lpstr>
      <vt:lpstr>Splenectomy care</vt:lpstr>
      <vt:lpstr>Post-splenectomy prophylaxis</vt:lpstr>
      <vt:lpstr>Thrombotic disease</vt:lpstr>
      <vt:lpstr>Thrombotic disease</vt:lpstr>
      <vt:lpstr>Pulmonary HTN</vt:lpstr>
      <vt:lpstr>Slide 31</vt:lpstr>
      <vt:lpstr>The initial clinic visit</vt:lpstr>
      <vt:lpstr>Montioring/Follow up</vt:lpstr>
      <vt:lpstr>Laboratory monitoring/follow up</vt:lpstr>
      <vt:lpstr>Challenges for Quality treatment</vt:lpstr>
      <vt:lpstr>Last word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Management of Thalassemia</dc:title>
  <dc:creator>Mujtaba Morshed</dc:creator>
  <cp:lastModifiedBy>world</cp:lastModifiedBy>
  <cp:revision>23</cp:revision>
  <dcterms:created xsi:type="dcterms:W3CDTF">2018-11-09T01:20:34Z</dcterms:created>
  <dcterms:modified xsi:type="dcterms:W3CDTF">2018-11-10T18:33:40Z</dcterms:modified>
</cp:coreProperties>
</file>